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7" r:id="rId2"/>
    <p:sldId id="256" r:id="rId3"/>
    <p:sldId id="290" r:id="rId4"/>
    <p:sldId id="258" r:id="rId5"/>
    <p:sldId id="287" r:id="rId6"/>
    <p:sldId id="325" r:id="rId7"/>
    <p:sldId id="350" r:id="rId8"/>
    <p:sldId id="344" r:id="rId9"/>
    <p:sldId id="345" r:id="rId10"/>
    <p:sldId id="346" r:id="rId11"/>
    <p:sldId id="347" r:id="rId12"/>
    <p:sldId id="348" r:id="rId13"/>
    <p:sldId id="351" r:id="rId14"/>
    <p:sldId id="310" r:id="rId15"/>
    <p:sldId id="353" r:id="rId16"/>
    <p:sldId id="354" r:id="rId17"/>
    <p:sldId id="355" r:id="rId18"/>
    <p:sldId id="356" r:id="rId19"/>
    <p:sldId id="357" r:id="rId20"/>
    <p:sldId id="358" r:id="rId21"/>
    <p:sldId id="359" r:id="rId22"/>
    <p:sldId id="360" r:id="rId23"/>
    <p:sldId id="361" r:id="rId24"/>
    <p:sldId id="362" r:id="rId25"/>
    <p:sldId id="363" r:id="rId26"/>
    <p:sldId id="364" r:id="rId27"/>
    <p:sldId id="365" r:id="rId28"/>
    <p:sldId id="366" r:id="rId29"/>
    <p:sldId id="367" r:id="rId30"/>
    <p:sldId id="283" r:id="rId31"/>
    <p:sldId id="281" r:id="rId32"/>
    <p:sldId id="282" r:id="rId33"/>
    <p:sldId id="339" r:id="rId34"/>
    <p:sldId id="289" r:id="rId35"/>
    <p:sldId id="340"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63" d="100"/>
          <a:sy n="63" d="100"/>
        </p:scale>
        <p:origin x="14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1" Type="http://schemas.openxmlformats.org/officeDocument/2006/relationships/oleObject" Target="file:///\\srv-data\lvialette$\DEVELOPPEMENT%20DE%20FORMATION\UNIFAF\ARS\ESAT%20Les%20ateliers%20du%20Gier\Outil%20ESAT%20du%20gier.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1" Type="http://schemas.openxmlformats.org/officeDocument/2006/relationships/oleObject" Target="file:///\\srv-data\lvialette$\DEVELOPPEMENT%20DE%20FORMATION\UNIFAF\ARS\ESAT%20Les%20ateliers%20du%20Gier\Outil%20ESAT%20du%20gier.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srv-data\lvialette$\DEVELOPPEMENT%20DE%20FORMATION\UNIFAF\ARS\ESAT%20Les%20ateliers%20du%20Gier\Outil%20ESAT%20du%20gier.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H:\Mon%20Drive\Personnel%20et%20confidentiel\ACCOMPAGNEMENT%20OPCO%20SANTE%20ARS\Suivi%20ARS%20Laurent%20Vialette\Suivi%20administratif%20Parcours%20manager\20250804%20-%20Trame%20diagnostic%20R&#233;f&#233;rentiel%20Accompagnement%20des%20pratiques.xlsm"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u="sng"/>
              <a:t>1.1 - Prendre connaissance du</a:t>
            </a:r>
            <a:r>
              <a:rPr lang="en-US" b="1" u="sng" baseline="0"/>
              <a:t> dossier de la personne accueillie</a:t>
            </a:r>
            <a:endParaRPr lang="en-US" b="1" u="sng"/>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radarChart>
        <c:radarStyle val="marker"/>
        <c:varyColors val="0"/>
        <c:ser>
          <c:idx val="0"/>
          <c:order val="0"/>
          <c:tx>
            <c:strRef>
              <c:f>'Activité Accueil'!$B$4</c:f>
              <c:strCache>
                <c:ptCount val="1"/>
                <c:pt idx="0">
                  <c:v>1 - Prendre connaissance du dossier de la personne accueillie</c:v>
                </c:pt>
              </c:strCache>
            </c:strRef>
          </c:tx>
          <c:spPr>
            <a:ln w="28575" cap="rnd">
              <a:solidFill>
                <a:schemeClr val="accent1"/>
              </a:solidFill>
              <a:round/>
            </a:ln>
            <a:effectLst/>
          </c:spPr>
          <c:marker>
            <c:symbol val="none"/>
          </c:marker>
          <c:cat>
            <c:strRef>
              <c:f>'Activité Accueil'!$B$5:$B$9</c:f>
              <c:strCache>
                <c:ptCount val="5"/>
                <c:pt idx="0">
                  <c:v>Recueillir les informations utiles auprès de la personne accueillie, de sa famille ou des professionnels précédents, dans le respect du cadre réglementaire.</c:v>
                </c:pt>
                <c:pt idx="1">
                  <c:v>Analyser le dossier de la personne en tenant compte de ses antécédents, ses attentes, ses capacités.</c:v>
                </c:pt>
                <c:pt idx="2">
                  <c:v>S'assurer de la cohérence des informations issues des différentes sources pour éviter les ruptures ou malentendus.</c:v>
                </c:pt>
                <c:pt idx="3">
                  <c:v>Partager les éléments clefs avec l'équipe, tout en respectant la confidentialité et les choix de la personne.</c:v>
                </c:pt>
                <c:pt idx="4">
                  <c:v>Repérer les aides nécessaires (humaines, techniques, matérielles) pour soutenir l'autonomie et les projets de vie de la personne.</c:v>
                </c:pt>
              </c:strCache>
            </c:strRef>
          </c:cat>
          <c:val>
            <c:numRef>
              <c:f>'Activité Accueil'!$F$5:$F$9</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2658-4145-AF4E-5E3FE8EBE83E}"/>
            </c:ext>
          </c:extLst>
        </c:ser>
        <c:dLbls>
          <c:showLegendKey val="0"/>
          <c:showVal val="0"/>
          <c:showCatName val="0"/>
          <c:showSerName val="0"/>
          <c:showPercent val="0"/>
          <c:showBubbleSize val="0"/>
        </c:dLbls>
        <c:axId val="810738952"/>
        <c:axId val="810739280"/>
      </c:radarChart>
      <c:catAx>
        <c:axId val="810738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0739280"/>
        <c:crosses val="autoZero"/>
        <c:auto val="1"/>
        <c:lblAlgn val="ctr"/>
        <c:lblOffset val="100"/>
        <c:noMultiLvlLbl val="0"/>
      </c:catAx>
      <c:valAx>
        <c:axId val="810739280"/>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0738952"/>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u="sng"/>
              <a:t>2.4 - Contribuer à l'inclusion, à l'éducation, au développement ou</a:t>
            </a:r>
            <a:r>
              <a:rPr lang="en-US" b="1" u="sng" baseline="0"/>
              <a:t> au maintien de la personne dans la vie sociale</a:t>
            </a:r>
            <a:endParaRPr lang="en-US" b="1" u="sng"/>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30557955163133543"/>
          <c:y val="0.26649930555555557"/>
          <c:w val="0.35011587055376581"/>
          <c:h val="0.61131689814814816"/>
        </c:manualLayout>
      </c:layout>
      <c:radarChart>
        <c:radarStyle val="marker"/>
        <c:varyColors val="0"/>
        <c:ser>
          <c:idx val="0"/>
          <c:order val="0"/>
          <c:tx>
            <c:strRef>
              <c:f>'Activité Accompagnement'!$B$22</c:f>
              <c:strCache>
                <c:ptCount val="1"/>
                <c:pt idx="0">
                  <c:v>2.4 - Contribuer à l'inclusion, à l'éducation, au développement ou au maintien de la personne dans la vie sociale</c:v>
                </c:pt>
              </c:strCache>
            </c:strRef>
          </c:tx>
          <c:spPr>
            <a:ln w="28575" cap="rnd">
              <a:solidFill>
                <a:schemeClr val="accent1"/>
              </a:solidFill>
              <a:round/>
            </a:ln>
            <a:effectLst/>
          </c:spPr>
          <c:marker>
            <c:symbol val="none"/>
          </c:marker>
          <c:cat>
            <c:strRef>
              <c:f>'Activité Accompagnement'!$B$23:$B$27</c:f>
              <c:strCache>
                <c:ptCount val="5"/>
                <c:pt idx="0">
                  <c:v>Soutenir l'accès ou favoriser le maintien dans les liens sociaux, les sorties et les démarches.</c:v>
                </c:pt>
                <c:pt idx="1">
                  <c:v>Mobiliser les dispositifs de droit commun adaptés aux besoins de la personne.</c:v>
                </c:pt>
                <c:pt idx="2">
                  <c:v>Accompagner dans les démarches administratives, les achats, les activités culturelles ou de loisirs.</c:v>
                </c:pt>
                <c:pt idx="3">
                  <c:v>Proposer et/ou animer des activités éducatives ou professionnelles, en lien avec le projet de la personne.</c:v>
                </c:pt>
                <c:pt idx="4">
                  <c:v>Donner du sens aux activités en lien avec les projet personnalisé, en veillant à leur coordination.</c:v>
                </c:pt>
              </c:strCache>
            </c:strRef>
          </c:cat>
          <c:val>
            <c:numRef>
              <c:f>'Activité Accompagnement'!$F$23:$F$27</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41B6-4366-9347-A69E416DC24F}"/>
            </c:ext>
          </c:extLst>
        </c:ser>
        <c:dLbls>
          <c:showLegendKey val="0"/>
          <c:showVal val="0"/>
          <c:showCatName val="0"/>
          <c:showSerName val="0"/>
          <c:showPercent val="0"/>
          <c:showBubbleSize val="0"/>
        </c:dLbls>
        <c:axId val="483781520"/>
        <c:axId val="483784800"/>
      </c:radarChart>
      <c:catAx>
        <c:axId val="483781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83784800"/>
        <c:crosses val="autoZero"/>
        <c:auto val="1"/>
        <c:lblAlgn val="ctr"/>
        <c:lblOffset val="100"/>
        <c:noMultiLvlLbl val="0"/>
      </c:catAx>
      <c:valAx>
        <c:axId val="483784800"/>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83781520"/>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u="sng" dirty="0"/>
              <a:t>2.5 - Anticiper,</a:t>
            </a:r>
            <a:r>
              <a:rPr lang="fr-FR" b="1" u="sng" baseline="0" dirty="0"/>
              <a:t> prévenir et gérer les situations de crise</a:t>
            </a:r>
            <a:endParaRPr lang="fr-FR" b="1" u="sng"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Accompagnement'!$B$28</c:f>
              <c:strCache>
                <c:ptCount val="1"/>
                <c:pt idx="0">
                  <c:v>2.5 - Anticiper, prévenir et gérer les situations de crise</c:v>
                </c:pt>
              </c:strCache>
            </c:strRef>
          </c:tx>
          <c:spPr>
            <a:ln w="28575" cap="rnd">
              <a:solidFill>
                <a:schemeClr val="accent1"/>
              </a:solidFill>
              <a:round/>
            </a:ln>
            <a:effectLst/>
          </c:spPr>
          <c:marker>
            <c:symbol val="none"/>
          </c:marker>
          <c:cat>
            <c:strRef>
              <c:f>'Activité Accompagnement'!$B$29:$B$33</c:f>
              <c:strCache>
                <c:ptCount val="5"/>
                <c:pt idx="0">
                  <c:v>Identifier collectivement les antécédents de crise et les facteurs déclencheurs ou protecteurs.</c:v>
                </c:pt>
                <c:pt idx="1">
                  <c:v>Etre attentif aux signes de mal-être ou de changement pouvant annoncer une crise.</c:v>
                </c:pt>
                <c:pt idx="2">
                  <c:v>Participer à l'élaboration et à l'application des protocoles de prévention ou de gestion.</c:v>
                </c:pt>
                <c:pt idx="3">
                  <c:v>Maintenir la cohérence de l'équipe autour de la personne, y compris en période de tension se conformer aux protocoles.</c:v>
                </c:pt>
                <c:pt idx="4">
                  <c:v>Intervenir dans la crise selon ses compétences, en sollicitant les professionnels compétents si besoin.</c:v>
                </c:pt>
              </c:strCache>
            </c:strRef>
          </c:cat>
          <c:val>
            <c:numRef>
              <c:f>'Activité Accompagnement'!$F$29:$F$33</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2772-452B-8313-3BBF920E04FC}"/>
            </c:ext>
          </c:extLst>
        </c:ser>
        <c:dLbls>
          <c:showLegendKey val="0"/>
          <c:showVal val="0"/>
          <c:showCatName val="0"/>
          <c:showSerName val="0"/>
          <c:showPercent val="0"/>
          <c:showBubbleSize val="0"/>
        </c:dLbls>
        <c:axId val="879187640"/>
        <c:axId val="879186000"/>
      </c:radarChart>
      <c:catAx>
        <c:axId val="879187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79186000"/>
        <c:crosses val="autoZero"/>
        <c:auto val="1"/>
        <c:lblAlgn val="ctr"/>
        <c:lblOffset val="100"/>
        <c:noMultiLvlLbl val="0"/>
      </c:catAx>
      <c:valAx>
        <c:axId val="879186000"/>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79187640"/>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u="sng" dirty="0"/>
              <a:t>2.6 - Soutenir la personne dans l'accompagnement proposé</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27306106668294572"/>
          <c:y val="0.21105636257989538"/>
          <c:w val="0.45387800229262898"/>
          <c:h val="0.70693338967830543"/>
        </c:manualLayout>
      </c:layout>
      <c:radarChart>
        <c:radarStyle val="marker"/>
        <c:varyColors val="0"/>
        <c:ser>
          <c:idx val="0"/>
          <c:order val="0"/>
          <c:tx>
            <c:strRef>
              <c:f>'Activité Accompagnement'!$B$34</c:f>
              <c:strCache>
                <c:ptCount val="1"/>
                <c:pt idx="0">
                  <c:v>2.6 - Soutenir la personne dans l'accompagnement proposé</c:v>
                </c:pt>
              </c:strCache>
            </c:strRef>
          </c:tx>
          <c:spPr>
            <a:ln w="28575" cap="rnd">
              <a:solidFill>
                <a:schemeClr val="accent1"/>
              </a:solidFill>
              <a:round/>
            </a:ln>
            <a:effectLst/>
          </c:spPr>
          <c:marker>
            <c:symbol val="none"/>
          </c:marker>
          <c:cat>
            <c:strRef>
              <c:f>'Activité Accompagnement'!$B$35:$B$39</c:f>
              <c:strCache>
                <c:ptCount val="5"/>
                <c:pt idx="0">
                  <c:v>Proposer un accompagnement individualisé favorisant les comportements positifs pour la santé et le bien-être.</c:v>
                </c:pt>
                <c:pt idx="1">
                  <c:v>Informer et conseiller la personne (et/ou ses proches) dans la compréhension des démarches.</c:v>
                </c:pt>
                <c:pt idx="2">
                  <c:v>Accompagner le développement de ses compétences pour prévenir la perte d'autonomie.</c:v>
                </c:pt>
                <c:pt idx="3">
                  <c:v>Evaluer régulièrement son autonomie et proposer des actions pour la développer ou la préserver.</c:v>
                </c:pt>
                <c:pt idx="4">
                  <c:v>Maintenir une posture professionnelle, une juste distance, soutenue par des espaces d'échange, de formation et d'analyse de la pratique.</c:v>
                </c:pt>
              </c:strCache>
            </c:strRef>
          </c:cat>
          <c:val>
            <c:numRef>
              <c:f>'Activité Accompagnement'!$F$35:$F$39</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EFA6-4F4E-9AF4-5895A2ECEC23}"/>
            </c:ext>
          </c:extLst>
        </c:ser>
        <c:dLbls>
          <c:showLegendKey val="0"/>
          <c:showVal val="0"/>
          <c:showCatName val="0"/>
          <c:showSerName val="0"/>
          <c:showPercent val="0"/>
          <c:showBubbleSize val="0"/>
        </c:dLbls>
        <c:axId val="817864592"/>
        <c:axId val="817867872"/>
      </c:radarChart>
      <c:catAx>
        <c:axId val="817864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7867872"/>
        <c:crosses val="autoZero"/>
        <c:auto val="1"/>
        <c:lblAlgn val="ctr"/>
        <c:lblOffset val="100"/>
        <c:noMultiLvlLbl val="0"/>
      </c:catAx>
      <c:valAx>
        <c:axId val="817867872"/>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7864592"/>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u="sng"/>
              <a:t>3.1 - Anticiper les moments charnières dans le parocurs de la personne</a:t>
            </a:r>
            <a:r>
              <a:rPr lang="en-US" b="1" u="sng" baseline="0"/>
              <a:t> accompagnée</a:t>
            </a:r>
            <a:endParaRPr lang="en-US" b="1" u="sng"/>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769637672513226"/>
          <c:y val="0.30765770479260546"/>
          <c:w val="0.35306235002452635"/>
          <c:h val="0.5992841752319229"/>
        </c:manualLayout>
      </c:layout>
      <c:radarChart>
        <c:radarStyle val="marker"/>
        <c:varyColors val="0"/>
        <c:ser>
          <c:idx val="0"/>
          <c:order val="0"/>
          <c:tx>
            <c:strRef>
              <c:f>'Activité Continuité'!$B$4</c:f>
              <c:strCache>
                <c:ptCount val="1"/>
                <c:pt idx="0">
                  <c:v>3.1 - Anticiper les moments charnières dans le parcours de la personne accompagnée</c:v>
                </c:pt>
              </c:strCache>
            </c:strRef>
          </c:tx>
          <c:spPr>
            <a:ln w="28575" cap="rnd">
              <a:solidFill>
                <a:schemeClr val="accent1"/>
              </a:solidFill>
              <a:round/>
            </a:ln>
            <a:effectLst/>
          </c:spPr>
          <c:marker>
            <c:symbol val="none"/>
          </c:marker>
          <c:cat>
            <c:strRef>
              <c:f>'Activité Continuité'!$B$5:$B$9</c:f>
              <c:strCache>
                <c:ptCount val="5"/>
                <c:pt idx="0">
                  <c:v>Identifier les moments clés (entrée, sortie, changement de lieu de vie, passage d'âge…) pouvant fragiliser la continuité.</c:v>
                </c:pt>
                <c:pt idx="1">
                  <c:v>Maintenir les liens avec l'environnement habituel de la personne dans la mesure du possible.</c:v>
                </c:pt>
                <c:pt idx="2">
                  <c:v>Etre attentif aux événements ou évolutions pouvant affecter la personne et ses proches (famille et aidants).</c:v>
                </c:pt>
                <c:pt idx="3">
                  <c:v>Evaluer avec la personne et ses proches les modalités d'insertion (scolaire, professionnelle, social…).</c:v>
                </c:pt>
                <c:pt idx="4">
                  <c:v>Adapter le projet aux étapes de vie : adolescence, majorité, vieillissement, fin de vie…</c:v>
                </c:pt>
              </c:strCache>
            </c:strRef>
          </c:cat>
          <c:val>
            <c:numRef>
              <c:f>'Activité Continuité'!$F$5:$F$9</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2BD5-4D84-9F23-9EA6BBB29579}"/>
            </c:ext>
          </c:extLst>
        </c:ser>
        <c:dLbls>
          <c:showLegendKey val="0"/>
          <c:showVal val="0"/>
          <c:showCatName val="0"/>
          <c:showSerName val="0"/>
          <c:showPercent val="0"/>
          <c:showBubbleSize val="0"/>
        </c:dLbls>
        <c:axId val="817866560"/>
        <c:axId val="817867544"/>
      </c:radarChart>
      <c:catAx>
        <c:axId val="817866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7867544"/>
        <c:crosses val="autoZero"/>
        <c:auto val="1"/>
        <c:lblAlgn val="ctr"/>
        <c:lblOffset val="100"/>
        <c:noMultiLvlLbl val="0"/>
      </c:catAx>
      <c:valAx>
        <c:axId val="817867544"/>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7866560"/>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u="sng"/>
              <a:t>3.2 - Travailler avec les familles et les aidants</a:t>
            </a:r>
            <a:r>
              <a:rPr lang="fr-FR" b="1" u="sng" baseline="0"/>
              <a:t> sur l'évolution des modalités d'accompagnement</a:t>
            </a:r>
            <a:endParaRPr lang="fr-FR" b="1" u="sng"/>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Continuité'!$B$10</c:f>
              <c:strCache>
                <c:ptCount val="1"/>
                <c:pt idx="0">
                  <c:v>3.2 - Travailler avec les familles et les aidants sur l'évolution des modalités d'accompagnement</c:v>
                </c:pt>
              </c:strCache>
            </c:strRef>
          </c:tx>
          <c:spPr>
            <a:ln w="28575" cap="rnd">
              <a:solidFill>
                <a:schemeClr val="accent1"/>
              </a:solidFill>
              <a:round/>
            </a:ln>
            <a:effectLst/>
          </c:spPr>
          <c:marker>
            <c:symbol val="none"/>
          </c:marker>
          <c:cat>
            <c:strRef>
              <c:f>'Activité Continuité'!$B$11:$B$15</c:f>
              <c:strCache>
                <c:ptCount val="5"/>
                <c:pt idx="0">
                  <c:v>Présenter les nouvelles orientations ou possibilités d'accompagnement de façon claire et partagée.</c:v>
                </c:pt>
                <c:pt idx="1">
                  <c:v>Co-construire les modalités du changement avec les aidants, les familles lorsque cela est souhaité par la personne.</c:v>
                </c:pt>
                <c:pt idx="2">
                  <c:v>Identifier les besoins de relais ou d'appui extérieur pour accompagner ce changement.</c:v>
                </c:pt>
                <c:pt idx="3">
                  <c:v>Mettre en relation la personne et ses représentants légaux et / ou aidants avec les intervenants des nouveaux dispositifs.</c:v>
                </c:pt>
                <c:pt idx="4">
                  <c:v>Faire évoluer les modalités d'accompagnement en fonction des changements constatés chez la personne.</c:v>
                </c:pt>
              </c:strCache>
            </c:strRef>
          </c:cat>
          <c:val>
            <c:numRef>
              <c:f>'Activité Continuité'!$F$11:$F$15</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8AF1-40FE-A92E-C95A015EFFBC}"/>
            </c:ext>
          </c:extLst>
        </c:ser>
        <c:dLbls>
          <c:showLegendKey val="0"/>
          <c:showVal val="0"/>
          <c:showCatName val="0"/>
          <c:showSerName val="0"/>
          <c:showPercent val="0"/>
          <c:showBubbleSize val="0"/>
        </c:dLbls>
        <c:axId val="275065736"/>
        <c:axId val="275066064"/>
      </c:radarChart>
      <c:catAx>
        <c:axId val="275065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75066064"/>
        <c:crosses val="autoZero"/>
        <c:auto val="1"/>
        <c:lblAlgn val="ctr"/>
        <c:lblOffset val="100"/>
        <c:noMultiLvlLbl val="0"/>
      </c:catAx>
      <c:valAx>
        <c:axId val="275066064"/>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75065736"/>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u="sng"/>
              <a:t>3.3 - Accompagner la personne</a:t>
            </a:r>
            <a:r>
              <a:rPr lang="fr-FR" b="1" u="sng" baseline="0"/>
              <a:t> dans un tournant de son parcours</a:t>
            </a:r>
            <a:endParaRPr lang="fr-FR" u="sng"/>
          </a:p>
        </c:rich>
      </c:tx>
      <c:layout>
        <c:manualLayout>
          <c:xMode val="edge"/>
          <c:yMode val="edge"/>
          <c:x val="0.12020819444444443"/>
          <c:y val="8.819444444444444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32407482533243182"/>
          <c:y val="0.2635150462962963"/>
          <c:w val="0.333329753808217"/>
          <c:h val="0.58200763888888885"/>
        </c:manualLayout>
      </c:layout>
      <c:radarChart>
        <c:radarStyle val="marker"/>
        <c:varyColors val="0"/>
        <c:ser>
          <c:idx val="0"/>
          <c:order val="0"/>
          <c:tx>
            <c:strRef>
              <c:f>'Activité Continuité'!$B$16</c:f>
              <c:strCache>
                <c:ptCount val="1"/>
                <c:pt idx="0">
                  <c:v>3.3 - Accompagner la personne dans un tournant de son parcours</c:v>
                </c:pt>
              </c:strCache>
            </c:strRef>
          </c:tx>
          <c:spPr>
            <a:ln w="28575" cap="rnd">
              <a:solidFill>
                <a:schemeClr val="accent1"/>
              </a:solidFill>
              <a:round/>
            </a:ln>
            <a:effectLst/>
          </c:spPr>
          <c:marker>
            <c:symbol val="none"/>
          </c:marker>
          <c:cat>
            <c:strRef>
              <c:f>'Activité Continuité'!$B$17:$B$21</c:f>
              <c:strCache>
                <c:ptCount val="5"/>
                <c:pt idx="0">
                  <c:v>Proposer des solutions adaptées à l'évolution des besoins, en tenant compte des souhaits exprimés.</c:v>
                </c:pt>
                <c:pt idx="1">
                  <c:v>Présenter d'autres modalités d'accueil ou de service, en respectant la temporalité de la personne.</c:v>
                </c:pt>
                <c:pt idx="2">
                  <c:v>Renforcer l'accès à l'information sur les droits, la santé, les ressources disponibles.</c:v>
                </c:pt>
                <c:pt idx="3">
                  <c:v>Communiquer avec les structures partenaires (école, entreprise, hôpital, autre ESMS…) avec l'accord de la personne.</c:v>
                </c:pt>
                <c:pt idx="4">
                  <c:v>Maintenir un accompagnement actif en attendant la mise en place de la nouvelle solution.</c:v>
                </c:pt>
              </c:strCache>
            </c:strRef>
          </c:cat>
          <c:val>
            <c:numRef>
              <c:f>'Activité Continuité'!$F$17:$F$21</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BAE6-430A-8BD4-E6ED42DA8A56}"/>
            </c:ext>
          </c:extLst>
        </c:ser>
        <c:dLbls>
          <c:showLegendKey val="0"/>
          <c:showVal val="0"/>
          <c:showCatName val="0"/>
          <c:showSerName val="0"/>
          <c:showPercent val="0"/>
          <c:showBubbleSize val="0"/>
        </c:dLbls>
        <c:axId val="387047192"/>
        <c:axId val="387052112"/>
      </c:radarChart>
      <c:catAx>
        <c:axId val="387047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87052112"/>
        <c:crosses val="autoZero"/>
        <c:auto val="1"/>
        <c:lblAlgn val="ctr"/>
        <c:lblOffset val="100"/>
        <c:noMultiLvlLbl val="0"/>
      </c:catAx>
      <c:valAx>
        <c:axId val="387052112"/>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87047192"/>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u="sng"/>
              <a:t>3.4 - Favoriser l'autodétermination de la personne accompagnée (choix et décisions)</a:t>
            </a:r>
          </a:p>
        </c:rich>
      </c:tx>
      <c:layout>
        <c:manualLayout>
          <c:xMode val="edge"/>
          <c:yMode val="edge"/>
          <c:x val="0.15478622280555224"/>
          <c:y val="1.469907407407407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Continuité'!$B$22</c:f>
              <c:strCache>
                <c:ptCount val="1"/>
                <c:pt idx="0">
                  <c:v>3.4 - Favoriser l'autodétermination de la personne accompagnée (choix et décisions)</c:v>
                </c:pt>
              </c:strCache>
            </c:strRef>
          </c:tx>
          <c:spPr>
            <a:ln w="28575" cap="rnd">
              <a:solidFill>
                <a:schemeClr val="accent1"/>
              </a:solidFill>
              <a:round/>
            </a:ln>
            <a:effectLst/>
          </c:spPr>
          <c:marker>
            <c:symbol val="none"/>
          </c:marker>
          <c:cat>
            <c:strRef>
              <c:f>'Activité Continuité'!$B$23:$B$27</c:f>
              <c:strCache>
                <c:ptCount val="5"/>
                <c:pt idx="0">
                  <c:v>Aider la personne à se projeter dans des démarches de vie (école, travail, autonomie…) selon ses capacités.</c:v>
                </c:pt>
                <c:pt idx="1">
                  <c:v>Préparer la personne aux différentes étapes de développement ou de transition (adolescence, vieillissement…).</c:v>
                </c:pt>
                <c:pt idx="2">
                  <c:v>Réévaluer régulièrement avec elle le projet de vie et ses priorités.</c:v>
                </c:pt>
                <c:pt idx="3">
                  <c:v>Explorer ensemble les possibilités de réorientation ou d'évolution du projet.</c:v>
                </c:pt>
                <c:pt idx="4">
                  <c:v>Construire et suivre ensemble les actions décidées, en respectant ses souhaits.</c:v>
                </c:pt>
              </c:strCache>
            </c:strRef>
          </c:cat>
          <c:val>
            <c:numRef>
              <c:f>'Activité Continuité'!$F$23:$F$27</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01D4-4A4D-928E-7BCD387A6DEF}"/>
            </c:ext>
          </c:extLst>
        </c:ser>
        <c:dLbls>
          <c:showLegendKey val="0"/>
          <c:showVal val="0"/>
          <c:showCatName val="0"/>
          <c:showSerName val="0"/>
          <c:showPercent val="0"/>
          <c:showBubbleSize val="0"/>
        </c:dLbls>
        <c:axId val="817849832"/>
        <c:axId val="879182720"/>
      </c:radarChart>
      <c:catAx>
        <c:axId val="817849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79182720"/>
        <c:crosses val="autoZero"/>
        <c:auto val="1"/>
        <c:lblAlgn val="ctr"/>
        <c:lblOffset val="100"/>
        <c:noMultiLvlLbl val="0"/>
      </c:catAx>
      <c:valAx>
        <c:axId val="879182720"/>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7849832"/>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u="sng"/>
              <a:t>3.5 - Prendre appui et collaborer avec les professionnels d'un secteur différent au sein de l'organisme gestionnaire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Continuité'!$B$28</c:f>
              <c:strCache>
                <c:ptCount val="1"/>
                <c:pt idx="0">
                  <c:v>3.5 - Prendre appui et collaborer avec les professionnels d'un secteur différent au sein de l'organisme gestionnaire</c:v>
                </c:pt>
              </c:strCache>
            </c:strRef>
          </c:tx>
          <c:spPr>
            <a:ln w="28575" cap="rnd">
              <a:solidFill>
                <a:schemeClr val="accent1"/>
              </a:solidFill>
              <a:round/>
            </a:ln>
            <a:effectLst/>
          </c:spPr>
          <c:marker>
            <c:symbol val="none"/>
          </c:marker>
          <c:cat>
            <c:strRef>
              <c:f>'Activité Continuité'!$B$29:$B$33</c:f>
              <c:strCache>
                <c:ptCount val="5"/>
                <c:pt idx="0">
                  <c:v>Identifier les besoins spécifiques de la personne nécessitant d'autres expertises.</c:v>
                </c:pt>
                <c:pt idx="1">
                  <c:v>Valoriser les ressources internes à la structure dans une logique de travail pluridisciplinaire.</c:v>
                </c:pt>
                <c:pt idx="2">
                  <c:v>Mobiliser les savoir-faire d'autres professionnels pour enrichir le projet personnalisé.</c:v>
                </c:pt>
                <c:pt idx="3">
                  <c:v>Travailler en cohérence au sein de l'équipe autour des mêmes objectifs.</c:v>
                </c:pt>
                <c:pt idx="4">
                  <c:v>Garantir la continuité des actions entre les différents professionnels intervenant auprès de la personne.</c:v>
                </c:pt>
              </c:strCache>
            </c:strRef>
          </c:cat>
          <c:val>
            <c:numRef>
              <c:f>'Activité Continuité'!$F$29:$F$33</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C1B9-4C98-92D5-F0A0F8A18EB6}"/>
            </c:ext>
          </c:extLst>
        </c:ser>
        <c:dLbls>
          <c:showLegendKey val="0"/>
          <c:showVal val="0"/>
          <c:showCatName val="0"/>
          <c:showSerName val="0"/>
          <c:showPercent val="0"/>
          <c:showBubbleSize val="0"/>
        </c:dLbls>
        <c:axId val="809382008"/>
        <c:axId val="809380040"/>
      </c:radarChart>
      <c:catAx>
        <c:axId val="809382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09380040"/>
        <c:crosses val="autoZero"/>
        <c:auto val="1"/>
        <c:lblAlgn val="ctr"/>
        <c:lblOffset val="100"/>
        <c:noMultiLvlLbl val="0"/>
      </c:catAx>
      <c:valAx>
        <c:axId val="809380040"/>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09382008"/>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u="sng"/>
              <a:t>3.6 - Concevoir l'accompagnement en complémentarité avec les partenaires du territoire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Continuité'!$B$34</c:f>
              <c:strCache>
                <c:ptCount val="1"/>
                <c:pt idx="0">
                  <c:v>3.6 - Concevoir l'accompagnement en complémentarité avec les partenaires du territoire</c:v>
                </c:pt>
              </c:strCache>
            </c:strRef>
          </c:tx>
          <c:spPr>
            <a:ln w="28575" cap="rnd">
              <a:solidFill>
                <a:schemeClr val="accent1"/>
              </a:solidFill>
              <a:round/>
            </a:ln>
            <a:effectLst/>
          </c:spPr>
          <c:marker>
            <c:symbol val="none"/>
          </c:marker>
          <c:cat>
            <c:strRef>
              <c:f>'Activité Continuité'!$B$35:$B$39</c:f>
              <c:strCache>
                <c:ptCount val="5"/>
                <c:pt idx="0">
                  <c:v>Se tenir informé des évolutions sur les pathologies, les dispositifs, les pratiques…</c:v>
                </c:pt>
                <c:pt idx="1">
                  <c:v>Mobiliser les compétences et les appuis des partenaires locaux (soins, insertion, formation, loisirs…)</c:v>
                </c:pt>
                <c:pt idx="2">
                  <c:v>Communiquer et coordonner avec les intervenants du territoire autour des besoins de la personne</c:v>
                </c:pt>
                <c:pt idx="3">
                  <c:v>Veiller à la continuité des interventions dans la durée, y compris des interventions ponctuelles</c:v>
                </c:pt>
                <c:pt idx="4">
                  <c:v>Favoriser l'accès au droit commun et à l'environnement ordinaire dès que possible.</c:v>
                </c:pt>
              </c:strCache>
            </c:strRef>
          </c:cat>
          <c:val>
            <c:numRef>
              <c:f>'Activité Continuité'!$F$35:$F$39</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0EFF-4A61-B0B8-2C28A34E23E5}"/>
            </c:ext>
          </c:extLst>
        </c:ser>
        <c:dLbls>
          <c:showLegendKey val="0"/>
          <c:showVal val="0"/>
          <c:showCatName val="0"/>
          <c:showSerName val="0"/>
          <c:showPercent val="0"/>
          <c:showBubbleSize val="0"/>
        </c:dLbls>
        <c:axId val="809382008"/>
        <c:axId val="809380040"/>
      </c:radarChart>
      <c:catAx>
        <c:axId val="809382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09380040"/>
        <c:crosses val="autoZero"/>
        <c:auto val="1"/>
        <c:lblAlgn val="ctr"/>
        <c:lblOffset val="100"/>
        <c:noMultiLvlLbl val="0"/>
      </c:catAx>
      <c:valAx>
        <c:axId val="809380040"/>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09382008"/>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88054012345679"/>
          <c:y val="0.24762146158567991"/>
          <c:w val="0.4788706790123457"/>
          <c:h val="0.71960413774199616"/>
        </c:manualLayout>
      </c:layout>
      <c:radarChart>
        <c:radarStyle val="marker"/>
        <c:varyColors val="0"/>
        <c:ser>
          <c:idx val="0"/>
          <c:order val="0"/>
          <c:tx>
            <c:strRef>
              <c:f>Accueil!$D$1</c:f>
              <c:strCache>
                <c:ptCount val="1"/>
                <c:pt idx="0">
                  <c:v>Maitrisé</c:v>
                </c:pt>
              </c:strCache>
            </c:strRef>
          </c:tx>
          <c:cat>
            <c:strRef>
              <c:f>(Accueil!$B$2,Accueil!$B$18,Accueil!$B$36,Accueil!$B$51)</c:f>
              <c:strCache>
                <c:ptCount val="4"/>
                <c:pt idx="0">
                  <c:v>Connaissances</c:v>
                </c:pt>
                <c:pt idx="1">
                  <c:v>Savoirs procéduraux</c:v>
                </c:pt>
                <c:pt idx="2">
                  <c:v>Expériences</c:v>
                </c:pt>
                <c:pt idx="3">
                  <c:v>Savoir-faire</c:v>
                </c:pt>
              </c:strCache>
            </c:strRef>
          </c:cat>
          <c:val>
            <c:numRef>
              <c:f>(Accueil!$D$2,Accueil!$D$18,Accueil!$D$36,Accueil!$D$51)</c:f>
              <c:numCache>
                <c:formatCode>General</c:formatCode>
                <c:ptCount val="4"/>
                <c:pt idx="0">
                  <c:v>3</c:v>
                </c:pt>
                <c:pt idx="1">
                  <c:v>11</c:v>
                </c:pt>
                <c:pt idx="2">
                  <c:v>8</c:v>
                </c:pt>
                <c:pt idx="3">
                  <c:v>15</c:v>
                </c:pt>
              </c:numCache>
            </c:numRef>
          </c:val>
          <c:extLst>
            <c:ext xmlns:c16="http://schemas.microsoft.com/office/drawing/2014/chart" uri="{C3380CC4-5D6E-409C-BE32-E72D297353CC}">
              <c16:uniqueId val="{00000000-3BF0-459A-B0F1-F1DF56E0644E}"/>
            </c:ext>
          </c:extLst>
        </c:ser>
        <c:ser>
          <c:idx val="1"/>
          <c:order val="1"/>
          <c:tx>
            <c:strRef>
              <c:f>Accueil!$E$1</c:f>
              <c:strCache>
                <c:ptCount val="1"/>
                <c:pt idx="0">
                  <c:v>A développer</c:v>
                </c:pt>
              </c:strCache>
            </c:strRef>
          </c:tx>
          <c:val>
            <c:numRef>
              <c:f>(Accueil!$E$2,Accueil!$E$18,Accueil!$E$36,Accueil!$E$51)</c:f>
              <c:numCache>
                <c:formatCode>General</c:formatCode>
                <c:ptCount val="4"/>
                <c:pt idx="0">
                  <c:v>7</c:v>
                </c:pt>
                <c:pt idx="1">
                  <c:v>4</c:v>
                </c:pt>
                <c:pt idx="2">
                  <c:v>4</c:v>
                </c:pt>
                <c:pt idx="3">
                  <c:v>4</c:v>
                </c:pt>
              </c:numCache>
            </c:numRef>
          </c:val>
          <c:extLst>
            <c:ext xmlns:c16="http://schemas.microsoft.com/office/drawing/2014/chart" uri="{C3380CC4-5D6E-409C-BE32-E72D297353CC}">
              <c16:uniqueId val="{00000001-3BF0-459A-B0F1-F1DF56E0644E}"/>
            </c:ext>
          </c:extLst>
        </c:ser>
        <c:dLbls>
          <c:showLegendKey val="0"/>
          <c:showVal val="0"/>
          <c:showCatName val="0"/>
          <c:showSerName val="0"/>
          <c:showPercent val="0"/>
          <c:showBubbleSize val="0"/>
        </c:dLbls>
        <c:axId val="109060480"/>
        <c:axId val="109062016"/>
      </c:radarChart>
      <c:catAx>
        <c:axId val="109060480"/>
        <c:scaling>
          <c:orientation val="minMax"/>
        </c:scaling>
        <c:delete val="1"/>
        <c:axPos val="b"/>
        <c:majorGridlines/>
        <c:numFmt formatCode="General" sourceLinked="1"/>
        <c:majorTickMark val="out"/>
        <c:minorTickMark val="none"/>
        <c:tickLblPos val="nextTo"/>
        <c:crossAx val="109062016"/>
        <c:crosses val="autoZero"/>
        <c:auto val="1"/>
        <c:lblAlgn val="ctr"/>
        <c:lblOffset val="100"/>
        <c:noMultiLvlLbl val="0"/>
      </c:catAx>
      <c:valAx>
        <c:axId val="109062016"/>
        <c:scaling>
          <c:orientation val="minMax"/>
        </c:scaling>
        <c:delete val="0"/>
        <c:axPos val="l"/>
        <c:majorGridlines/>
        <c:numFmt formatCode="General" sourceLinked="1"/>
        <c:majorTickMark val="cross"/>
        <c:minorTickMark val="none"/>
        <c:tickLblPos val="nextTo"/>
        <c:crossAx val="109060480"/>
        <c:crosses val="autoZero"/>
        <c:crossBetween val="between"/>
      </c:valAx>
    </c:plotArea>
    <c:legend>
      <c:legendPos val="r"/>
      <c:layout>
        <c:manualLayout>
          <c:xMode val="edge"/>
          <c:yMode val="edge"/>
          <c:x val="0.73089830246913579"/>
          <c:y val="0.82453217592592598"/>
          <c:w val="0.16522824074074074"/>
          <c:h val="0.10632083333333334"/>
        </c:manualLayout>
      </c:layout>
      <c:overlay val="1"/>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u="sng" strike="noStrike" baseline="0">
                <a:effectLst/>
              </a:rPr>
              <a:t>1.</a:t>
            </a:r>
            <a:r>
              <a:rPr lang="fr-FR" b="1" u="sng"/>
              <a:t>2 - Prendre part à la phase d'accueil et d'insertion de la personne accueillie</a:t>
            </a:r>
          </a:p>
        </c:rich>
      </c:tx>
      <c:layout>
        <c:manualLayout>
          <c:xMode val="edge"/>
          <c:yMode val="edge"/>
          <c:x val="9.7379166666666669E-2"/>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Accueil'!$B$10</c:f>
              <c:strCache>
                <c:ptCount val="1"/>
                <c:pt idx="0">
                  <c:v>2 - Prendre part à la phase d'accueil et d'insertion de la personne accueillie</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'Activité Accueil'!$B$11:$B$15</c:f>
              <c:strCache>
                <c:ptCount val="5"/>
                <c:pt idx="0">
                  <c:v>Observer les réactions de la personne accueillie pour adapter l'accompagnement à son rythme et à son niveau de confort.</c:v>
                </c:pt>
                <c:pt idx="1">
                  <c:v>Aider à la prise de repères dans le nouvel environnement (lieux, personnel, autres résidents).</c:v>
                </c:pt>
                <c:pt idx="2">
                  <c:v>Soutenir la création des lieux sociaux, en respectant les souhaits de la personne en matière de relations.</c:v>
                </c:pt>
                <c:pt idx="3">
                  <c:v>Favoriser le maintien des lieux familiaux et sociaux, en associant les aidants si la personne le souhaite.</c:v>
                </c:pt>
                <c:pt idx="4">
                  <c:v>Repérer les risques de rupture de parcours et mettre en place, avec la personne et ses proches, des actions préventives.</c:v>
                </c:pt>
              </c:strCache>
            </c:strRef>
          </c:cat>
          <c:val>
            <c:numRef>
              <c:f>'Activité Accueil'!$F$11:$F$15</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8A4C-4EF2-B9EB-9DAEA9A48EC4}"/>
            </c:ext>
          </c:extLst>
        </c:ser>
        <c:dLbls>
          <c:showLegendKey val="0"/>
          <c:showVal val="1"/>
          <c:showCatName val="0"/>
          <c:showSerName val="0"/>
          <c:showPercent val="0"/>
          <c:showBubbleSize val="0"/>
        </c:dLbls>
        <c:axId val="488453432"/>
        <c:axId val="488453760"/>
      </c:radarChart>
      <c:catAx>
        <c:axId val="4884534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88453760"/>
        <c:crosses val="autoZero"/>
        <c:auto val="1"/>
        <c:lblAlgn val="ctr"/>
        <c:lblOffset val="100"/>
        <c:noMultiLvlLbl val="0"/>
      </c:catAx>
      <c:valAx>
        <c:axId val="488453760"/>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88453432"/>
        <c:crosses val="autoZero"/>
        <c:crossBetween val="between"/>
        <c:majorUnit val="1"/>
        <c:minorUnit val="0.2"/>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0128643088631"/>
          <c:y val="2.0762769644488938E-2"/>
          <c:w val="0.62198950617283955"/>
          <c:h val="0.93460770746222144"/>
        </c:manualLayout>
      </c:layout>
      <c:radarChart>
        <c:radarStyle val="marker"/>
        <c:varyColors val="0"/>
        <c:ser>
          <c:idx val="0"/>
          <c:order val="0"/>
          <c:tx>
            <c:strRef>
              <c:f>Accompagner!$D$1</c:f>
              <c:strCache>
                <c:ptCount val="1"/>
                <c:pt idx="0">
                  <c:v>Maitrisé</c:v>
                </c:pt>
              </c:strCache>
            </c:strRef>
          </c:tx>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(Accompagner!$B$2,Accompagner!$B$18,Accompagner!$B$34,Accompagner!$B$51)</c:f>
              <c:strCache>
                <c:ptCount val="4"/>
                <c:pt idx="0">
                  <c:v>Connaissances</c:v>
                </c:pt>
                <c:pt idx="1">
                  <c:v>Savoirs procéduraux</c:v>
                </c:pt>
                <c:pt idx="2">
                  <c:v>Expériences</c:v>
                </c:pt>
                <c:pt idx="3">
                  <c:v>Savoir-faire</c:v>
                </c:pt>
              </c:strCache>
            </c:strRef>
          </c:cat>
          <c:val>
            <c:numRef>
              <c:f>(Accompagner!$D$2,Accompagner!$D$18,Accompagner!$D$34,Accompagner!$D$51)</c:f>
              <c:numCache>
                <c:formatCode>General</c:formatCode>
                <c:ptCount val="4"/>
                <c:pt idx="0">
                  <c:v>5</c:v>
                </c:pt>
                <c:pt idx="1">
                  <c:v>10</c:v>
                </c:pt>
                <c:pt idx="2">
                  <c:v>10</c:v>
                </c:pt>
                <c:pt idx="3">
                  <c:v>22</c:v>
                </c:pt>
              </c:numCache>
            </c:numRef>
          </c:val>
          <c:extLst>
            <c:ext xmlns:c16="http://schemas.microsoft.com/office/drawing/2014/chart" uri="{C3380CC4-5D6E-409C-BE32-E72D297353CC}">
              <c16:uniqueId val="{00000000-3299-4AB4-A67A-900CAA8E1DC3}"/>
            </c:ext>
          </c:extLst>
        </c:ser>
        <c:ser>
          <c:idx val="1"/>
          <c:order val="1"/>
          <c:tx>
            <c:strRef>
              <c:f>Accompagner!$E$1</c:f>
              <c:strCache>
                <c:ptCount val="1"/>
                <c:pt idx="0">
                  <c:v>A développer</c:v>
                </c:pt>
              </c:strCache>
            </c:strRef>
          </c:tx>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(Accompagner!$E$2,Accompagner!$E$18,Accompagner!$E$34,Accompagner!$E$51)</c:f>
              <c:numCache>
                <c:formatCode>General</c:formatCode>
                <c:ptCount val="4"/>
                <c:pt idx="0">
                  <c:v>8</c:v>
                </c:pt>
                <c:pt idx="1">
                  <c:v>2</c:v>
                </c:pt>
                <c:pt idx="2">
                  <c:v>3</c:v>
                </c:pt>
                <c:pt idx="3">
                  <c:v>2</c:v>
                </c:pt>
              </c:numCache>
            </c:numRef>
          </c:val>
          <c:extLst>
            <c:ext xmlns:c16="http://schemas.microsoft.com/office/drawing/2014/chart" uri="{C3380CC4-5D6E-409C-BE32-E72D297353CC}">
              <c16:uniqueId val="{00000001-3299-4AB4-A67A-900CAA8E1DC3}"/>
            </c:ext>
          </c:extLst>
        </c:ser>
        <c:dLbls>
          <c:showLegendKey val="0"/>
          <c:showVal val="1"/>
          <c:showCatName val="0"/>
          <c:showSerName val="0"/>
          <c:showPercent val="0"/>
          <c:showBubbleSize val="0"/>
        </c:dLbls>
        <c:axId val="109095552"/>
        <c:axId val="109109632"/>
      </c:radarChart>
      <c:catAx>
        <c:axId val="109095552"/>
        <c:scaling>
          <c:orientation val="minMax"/>
        </c:scaling>
        <c:delete val="1"/>
        <c:axPos val="b"/>
        <c:majorGridlines/>
        <c:numFmt formatCode="General" sourceLinked="0"/>
        <c:majorTickMark val="out"/>
        <c:minorTickMark val="none"/>
        <c:tickLblPos val="nextTo"/>
        <c:crossAx val="109109632"/>
        <c:crosses val="autoZero"/>
        <c:auto val="1"/>
        <c:lblAlgn val="ctr"/>
        <c:lblOffset val="100"/>
        <c:noMultiLvlLbl val="0"/>
      </c:catAx>
      <c:valAx>
        <c:axId val="109109632"/>
        <c:scaling>
          <c:orientation val="minMax"/>
          <c:max val="25"/>
          <c:min val="0"/>
        </c:scaling>
        <c:delete val="0"/>
        <c:axPos val="l"/>
        <c:majorGridlines/>
        <c:numFmt formatCode="General" sourceLinked="1"/>
        <c:majorTickMark val="cross"/>
        <c:minorTickMark val="none"/>
        <c:tickLblPos val="nextTo"/>
        <c:crossAx val="109095552"/>
        <c:crosses val="autoZero"/>
        <c:crossBetween val="between"/>
      </c:valAx>
    </c:plotArea>
    <c:legend>
      <c:legendPos val="l"/>
      <c:layout>
        <c:manualLayout>
          <c:xMode val="edge"/>
          <c:yMode val="edge"/>
          <c:x val="0.64266295539275786"/>
          <c:y val="0.70758978862438549"/>
          <c:w val="0.22856304736718747"/>
          <c:h val="0.16756274681942671"/>
        </c:manualLayout>
      </c:layout>
      <c:overlay val="1"/>
    </c:legend>
    <c:plotVisOnly val="1"/>
    <c:dispBlanksAs val="gap"/>
    <c:showDLblsOverMax val="0"/>
  </c:chart>
  <c:txPr>
    <a:bodyPr/>
    <a:lstStyle/>
    <a:p>
      <a:pPr>
        <a:defRPr lang="en-US" sz="1000" kern="1200">
          <a:solidFill>
            <a:schemeClr val="accent2"/>
          </a:solidFill>
          <a:latin typeface="Calibri" panose="020F0502020204030204" pitchFamily="34" charset="0"/>
          <a:ea typeface="+mn-ea"/>
          <a:cs typeface="+mn-cs"/>
        </a:defRPr>
      </a:pPr>
      <a:endParaRPr lang="fr-FR"/>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marker"/>
        <c:varyColors val="0"/>
        <c:ser>
          <c:idx val="0"/>
          <c:order val="0"/>
          <c:tx>
            <c:strRef>
              <c:f>Continuité!$D$1</c:f>
              <c:strCache>
                <c:ptCount val="1"/>
                <c:pt idx="0">
                  <c:v>Matrisé</c:v>
                </c:pt>
              </c:strCache>
            </c:strRef>
          </c:tx>
          <c:cat>
            <c:strRef>
              <c:f>(Continuité!$B$2,Continuité!$B$17,Continuité!$B$33,Continuité!$B$46)</c:f>
              <c:strCache>
                <c:ptCount val="4"/>
                <c:pt idx="0">
                  <c:v>Connaissances</c:v>
                </c:pt>
                <c:pt idx="1">
                  <c:v>Savoirs procéduraux</c:v>
                </c:pt>
                <c:pt idx="2">
                  <c:v>Expériences</c:v>
                </c:pt>
                <c:pt idx="3">
                  <c:v>Savoir-faire</c:v>
                </c:pt>
              </c:strCache>
            </c:strRef>
          </c:cat>
          <c:val>
            <c:numRef>
              <c:f>(Continuité!$D$2,Continuité!$D$17,Continuité!$D$33,Continuité!$D$46)</c:f>
              <c:numCache>
                <c:formatCode>General</c:formatCode>
                <c:ptCount val="4"/>
                <c:pt idx="0">
                  <c:v>4</c:v>
                </c:pt>
                <c:pt idx="1">
                  <c:v>4</c:v>
                </c:pt>
                <c:pt idx="2">
                  <c:v>8</c:v>
                </c:pt>
                <c:pt idx="3">
                  <c:v>17</c:v>
                </c:pt>
              </c:numCache>
            </c:numRef>
          </c:val>
          <c:extLst>
            <c:ext xmlns:c16="http://schemas.microsoft.com/office/drawing/2014/chart" uri="{C3380CC4-5D6E-409C-BE32-E72D297353CC}">
              <c16:uniqueId val="{00000000-AAB9-4836-A337-F03C280647A1}"/>
            </c:ext>
          </c:extLst>
        </c:ser>
        <c:ser>
          <c:idx val="1"/>
          <c:order val="1"/>
          <c:tx>
            <c:strRef>
              <c:f>Continuité!$E$1</c:f>
              <c:strCache>
                <c:ptCount val="1"/>
                <c:pt idx="0">
                  <c:v>A développer</c:v>
                </c:pt>
              </c:strCache>
            </c:strRef>
          </c:tx>
          <c:cat>
            <c:strRef>
              <c:f>(Continuité!$B$2,Continuité!$B$17,Continuité!$B$33,Continuité!$B$46)</c:f>
              <c:strCache>
                <c:ptCount val="4"/>
                <c:pt idx="0">
                  <c:v>Connaissances</c:v>
                </c:pt>
                <c:pt idx="1">
                  <c:v>Savoirs procéduraux</c:v>
                </c:pt>
                <c:pt idx="2">
                  <c:v>Expériences</c:v>
                </c:pt>
                <c:pt idx="3">
                  <c:v>Savoir-faire</c:v>
                </c:pt>
              </c:strCache>
            </c:strRef>
          </c:cat>
          <c:val>
            <c:numRef>
              <c:f>(Continuité!$E$2,Continuité!$E$17,Continuité!$E$33,Continuité!$E$46)</c:f>
              <c:numCache>
                <c:formatCode>General</c:formatCode>
                <c:ptCount val="4"/>
                <c:pt idx="0">
                  <c:v>6</c:v>
                </c:pt>
                <c:pt idx="1">
                  <c:v>9</c:v>
                </c:pt>
                <c:pt idx="2">
                  <c:v>2</c:v>
                </c:pt>
                <c:pt idx="3">
                  <c:v>2</c:v>
                </c:pt>
              </c:numCache>
            </c:numRef>
          </c:val>
          <c:extLst>
            <c:ext xmlns:c16="http://schemas.microsoft.com/office/drawing/2014/chart" uri="{C3380CC4-5D6E-409C-BE32-E72D297353CC}">
              <c16:uniqueId val="{00000001-AAB9-4836-A337-F03C280647A1}"/>
            </c:ext>
          </c:extLst>
        </c:ser>
        <c:dLbls>
          <c:showLegendKey val="0"/>
          <c:showVal val="0"/>
          <c:showCatName val="0"/>
          <c:showSerName val="0"/>
          <c:showPercent val="0"/>
          <c:showBubbleSize val="0"/>
        </c:dLbls>
        <c:axId val="109151360"/>
        <c:axId val="109152896"/>
      </c:radarChart>
      <c:catAx>
        <c:axId val="109151360"/>
        <c:scaling>
          <c:orientation val="minMax"/>
        </c:scaling>
        <c:delete val="1"/>
        <c:axPos val="b"/>
        <c:majorGridlines/>
        <c:numFmt formatCode="General" sourceLinked="0"/>
        <c:majorTickMark val="out"/>
        <c:minorTickMark val="none"/>
        <c:tickLblPos val="nextTo"/>
        <c:crossAx val="109152896"/>
        <c:crosses val="autoZero"/>
        <c:auto val="1"/>
        <c:lblAlgn val="ctr"/>
        <c:lblOffset val="100"/>
        <c:noMultiLvlLbl val="0"/>
      </c:catAx>
      <c:valAx>
        <c:axId val="109152896"/>
        <c:scaling>
          <c:orientation val="minMax"/>
          <c:max val="20"/>
          <c:min val="0"/>
        </c:scaling>
        <c:delete val="0"/>
        <c:axPos val="l"/>
        <c:majorGridlines/>
        <c:numFmt formatCode="General" sourceLinked="1"/>
        <c:majorTickMark val="cross"/>
        <c:minorTickMark val="none"/>
        <c:tickLblPos val="nextTo"/>
        <c:crossAx val="109151360"/>
        <c:crosses val="autoZero"/>
        <c:crossBetween val="between"/>
      </c:valAx>
    </c:plotArea>
    <c:legend>
      <c:legendPos val="r"/>
      <c:layout>
        <c:manualLayout>
          <c:xMode val="edge"/>
          <c:yMode val="edge"/>
          <c:x val="0.67483025060895763"/>
          <c:y val="0.73637354930914145"/>
          <c:w val="0.18750770790736998"/>
          <c:h val="0.17387405672724424"/>
        </c:manualLayout>
      </c:layout>
      <c:overlay val="1"/>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u="sng" strike="noStrike" baseline="0" dirty="0">
                <a:effectLst/>
              </a:rPr>
              <a:t>1.</a:t>
            </a:r>
            <a:r>
              <a:rPr lang="fr-FR" b="1" u="sng" dirty="0"/>
              <a:t>3 - Préparer les conditions du maintien et du développement du pouvoir d'agir de la personne accueillie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Accueil'!$B$16</c:f>
              <c:strCache>
                <c:ptCount val="1"/>
                <c:pt idx="0">
                  <c:v>3 - Préparer les conditions du maintien et du développement du pouvoir d'agir de la personne accueillie</c:v>
                </c:pt>
              </c:strCache>
            </c:strRef>
          </c:tx>
          <c:spPr>
            <a:ln w="28575" cap="rnd">
              <a:solidFill>
                <a:schemeClr val="accent1"/>
              </a:solidFill>
              <a:round/>
            </a:ln>
            <a:effectLst/>
          </c:spPr>
          <c:marker>
            <c:symbol val="none"/>
          </c:marker>
          <c:cat>
            <c:strRef>
              <c:f>'Activité Accueil'!$B$17:$B$21</c:f>
              <c:strCache>
                <c:ptCount val="5"/>
                <c:pt idx="0">
                  <c:v>Rencontrer la personne seul et/ou avec ses proches pour recueillir ses besoins, souhaits et préférences.</c:v>
                </c:pt>
                <c:pt idx="1">
                  <c:v>Echanger sur ses projets, ses capacités et désir, avec ou sans l'appui d'un représentant légal ou audant familial.</c:v>
                </c:pt>
                <c:pt idx="2">
                  <c:v>Evaluer les ressources et limites de la personne, pour construire un accompagnement adapté à son degré d'autonomie.</c:v>
                </c:pt>
                <c:pt idx="3">
                  <c:v>Soutenir l'implication active de la personne dans le choix, la mise en œuvre et l'évaluation des actions proposées.</c:v>
                </c:pt>
                <c:pt idx="4">
                  <c:v>Evaluer la capacité des familles, aidants ou représentants légaux, à être acteurs dans le projet en veillant à respecter la volonté de la personne et son droit à décider.</c:v>
                </c:pt>
              </c:strCache>
            </c:strRef>
          </c:cat>
          <c:val>
            <c:numRef>
              <c:f>'Activité Accueil'!$F$17:$F$21</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0261-42CD-B6B3-51B45A82D1A4}"/>
            </c:ext>
          </c:extLst>
        </c:ser>
        <c:dLbls>
          <c:showLegendKey val="0"/>
          <c:showVal val="0"/>
          <c:showCatName val="0"/>
          <c:showSerName val="0"/>
          <c:showPercent val="0"/>
          <c:showBubbleSize val="0"/>
        </c:dLbls>
        <c:axId val="810736984"/>
        <c:axId val="810737312"/>
      </c:radarChart>
      <c:catAx>
        <c:axId val="810736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0737312"/>
        <c:crosses val="autoZero"/>
        <c:auto val="1"/>
        <c:lblAlgn val="ctr"/>
        <c:lblOffset val="100"/>
        <c:noMultiLvlLbl val="0"/>
      </c:catAx>
      <c:valAx>
        <c:axId val="810737312"/>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0736984"/>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u="sng" strike="noStrike" baseline="0">
                <a:effectLst/>
              </a:rPr>
              <a:t>1.</a:t>
            </a:r>
            <a:r>
              <a:rPr lang="fr-FR" b="1" u="sng"/>
              <a:t>4 - Identifier les appuis ou obstacles pour adapter et construire le projet d'accomapgnement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31996672367391854"/>
          <c:y val="0.29910185185185184"/>
          <c:w val="0.33144360922191729"/>
          <c:h val="0.57871435185185183"/>
        </c:manualLayout>
      </c:layout>
      <c:radarChart>
        <c:radarStyle val="marker"/>
        <c:varyColors val="0"/>
        <c:ser>
          <c:idx val="0"/>
          <c:order val="0"/>
          <c:tx>
            <c:strRef>
              <c:f>'Activité Accueil'!$B$22</c:f>
              <c:strCache>
                <c:ptCount val="1"/>
                <c:pt idx="0">
                  <c:v>4 - Identifier les appuis ou obstacles pour adapter et construire le projet d'accompagnement</c:v>
                </c:pt>
              </c:strCache>
            </c:strRef>
          </c:tx>
          <c:spPr>
            <a:ln w="28575" cap="rnd">
              <a:solidFill>
                <a:schemeClr val="accent1"/>
              </a:solidFill>
              <a:round/>
            </a:ln>
            <a:effectLst/>
          </c:spPr>
          <c:marker>
            <c:symbol val="none"/>
          </c:marker>
          <c:cat>
            <c:strRef>
              <c:f>'Activité Accueil'!$B$23:$B$27</c:f>
              <c:strCache>
                <c:ptCount val="5"/>
                <c:pt idx="0">
                  <c:v>Repérer les ressources et compétences de la personne comme base du projet d'accompagnement.</c:v>
                </c:pt>
                <c:pt idx="1">
                  <c:v>Evaluer les ressources mobilisables à l'extérieur, y compris les soutiens familiaux, associatifs ou institutionnels.</c:v>
                </c:pt>
                <c:pt idx="2">
                  <c:v>Rechercher systématiquement l'accord de la personne ou de ses représentants pour toute décision liée à son projet.</c:v>
                </c:pt>
                <c:pt idx="3">
                  <c:v>Définir avec la personne les priorités du projet, dans une logique de co-construction afin de déduire les objectifs de soin et/ ou d'accompagnement.</c:v>
                </c:pt>
                <c:pt idx="4">
                  <c:v>Rédiger, en tant que référent (et/ou en équipe) le projet personnalisé en collaboration avec la personne, ses aidants et les membres de l'équipe.</c:v>
                </c:pt>
              </c:strCache>
            </c:strRef>
          </c:cat>
          <c:val>
            <c:numRef>
              <c:f>'Activité Accueil'!$F$23:$F$27</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AEF4-4DA8-B68D-6ACCEA5D79C0}"/>
            </c:ext>
          </c:extLst>
        </c:ser>
        <c:dLbls>
          <c:showLegendKey val="0"/>
          <c:showVal val="0"/>
          <c:showCatName val="0"/>
          <c:showSerName val="0"/>
          <c:showPercent val="0"/>
          <c:showBubbleSize val="0"/>
        </c:dLbls>
        <c:axId val="488480656"/>
        <c:axId val="488477376"/>
      </c:radarChart>
      <c:catAx>
        <c:axId val="4884806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88477376"/>
        <c:crosses val="autoZero"/>
        <c:auto val="1"/>
        <c:lblAlgn val="ctr"/>
        <c:lblOffset val="100"/>
        <c:noMultiLvlLbl val="0"/>
      </c:catAx>
      <c:valAx>
        <c:axId val="488477376"/>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88480656"/>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u="sng" strike="noStrike" baseline="0">
                <a:effectLst/>
              </a:rPr>
              <a:t>1.</a:t>
            </a:r>
            <a:r>
              <a:rPr lang="fr-FR" b="1" u="sng"/>
              <a:t>5 - Contribuer à l'élaboration du projet personnalisé</a:t>
            </a:r>
          </a:p>
        </c:rich>
      </c:tx>
      <c:layout>
        <c:manualLayout>
          <c:xMode val="edge"/>
          <c:yMode val="edge"/>
          <c:x val="0.23668402580057357"/>
          <c:y val="5.8796838920761561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35695753622611992"/>
          <c:y val="0.32547175925925925"/>
          <c:w val="0.27935011732887888"/>
          <c:h val="0.48775694444444456"/>
        </c:manualLayout>
      </c:layout>
      <c:radarChart>
        <c:radarStyle val="marker"/>
        <c:varyColors val="0"/>
        <c:ser>
          <c:idx val="0"/>
          <c:order val="0"/>
          <c:tx>
            <c:strRef>
              <c:f>'Activité Accueil'!$B$28</c:f>
              <c:strCache>
                <c:ptCount val="1"/>
                <c:pt idx="0">
                  <c:v>5 - Contribuer à l'élaboration du projet personnalisé</c:v>
                </c:pt>
              </c:strCache>
            </c:strRef>
          </c:tx>
          <c:spPr>
            <a:ln w="28575" cap="rnd">
              <a:solidFill>
                <a:schemeClr val="accent1"/>
              </a:solidFill>
              <a:round/>
            </a:ln>
            <a:effectLst/>
          </c:spPr>
          <c:marker>
            <c:symbol val="none"/>
          </c:marker>
          <c:cat>
            <c:strRef>
              <c:f>'Activité Accueil'!$B$29:$B$33</c:f>
              <c:strCache>
                <c:ptCount val="5"/>
                <c:pt idx="0">
                  <c:v>Prendre en compte l'environnement familial, culturel et social pour adapter le projet à la réalité de la personne.</c:v>
                </c:pt>
                <c:pt idx="1">
                  <c:v>Partager les observations et évaluations avec l'équipe et les proches si nécessaire, dans le respect du cadre réglementaire.</c:v>
                </c:pt>
                <c:pt idx="2">
                  <c:v>Déterminer les objectifs du projet de vie, à partir des souhaits et capacités de la personne.</c:v>
                </c:pt>
                <c:pt idx="3">
                  <c:v>Concevoir le projet en intégrant les contraintes institutionnelles, tout en priorisant les besoins de la personne.</c:v>
                </c:pt>
                <c:pt idx="4">
                  <c:v>Adapter le projet selon les étapes de vie (insertion, vieillissement, santé…), en impliquant les aidants si nécessaire.</c:v>
                </c:pt>
              </c:strCache>
            </c:strRef>
          </c:cat>
          <c:val>
            <c:numRef>
              <c:f>'Activité Accueil'!$F$29:$F$33</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E9D8-4666-AC31-3F9CB0FA4188}"/>
            </c:ext>
          </c:extLst>
        </c:ser>
        <c:dLbls>
          <c:showLegendKey val="0"/>
          <c:showVal val="0"/>
          <c:showCatName val="0"/>
          <c:showSerName val="0"/>
          <c:showPercent val="0"/>
          <c:showBubbleSize val="0"/>
        </c:dLbls>
        <c:axId val="810724520"/>
        <c:axId val="810724192"/>
      </c:radarChart>
      <c:catAx>
        <c:axId val="810724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0724192"/>
        <c:crosses val="autoZero"/>
        <c:auto val="1"/>
        <c:lblAlgn val="ctr"/>
        <c:lblOffset val="100"/>
        <c:noMultiLvlLbl val="0"/>
      </c:catAx>
      <c:valAx>
        <c:axId val="810724192"/>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0724520"/>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u="sng" strike="noStrike" baseline="0">
                <a:effectLst/>
              </a:rPr>
              <a:t>1.</a:t>
            </a:r>
            <a:r>
              <a:rPr lang="fr-FR" b="1" u="sng"/>
              <a:t>6 - Favoriser le développement du pouvoir d'agir de la personne accueillie</a:t>
            </a:r>
          </a:p>
        </c:rich>
      </c:tx>
      <c:layout>
        <c:manualLayout>
          <c:xMode val="edge"/>
          <c:yMode val="edge"/>
          <c:x val="0.21082361111111114"/>
          <c:y val="2.9398148148148148E-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30557955163133543"/>
          <c:y val="0.25767986111111113"/>
          <c:w val="0.35516697821792681"/>
          <c:h val="0.62013634259259254"/>
        </c:manualLayout>
      </c:layout>
      <c:radarChart>
        <c:radarStyle val="marker"/>
        <c:varyColors val="0"/>
        <c:ser>
          <c:idx val="0"/>
          <c:order val="0"/>
          <c:tx>
            <c:strRef>
              <c:f>'Activité Accueil'!$B$34</c:f>
              <c:strCache>
                <c:ptCount val="1"/>
                <c:pt idx="0">
                  <c:v>6 - Favoriser le développement du pouvoir d'agir de la personne accueillie</c:v>
                </c:pt>
              </c:strCache>
            </c:strRef>
          </c:tx>
          <c:spPr>
            <a:ln w="28575" cap="rnd">
              <a:solidFill>
                <a:schemeClr val="accent1"/>
              </a:solidFill>
              <a:round/>
            </a:ln>
            <a:effectLst/>
          </c:spPr>
          <c:marker>
            <c:symbol val="none"/>
          </c:marker>
          <c:cat>
            <c:strRef>
              <c:f>'Activité Accueil'!$B$35:$B$39</c:f>
              <c:strCache>
                <c:ptCount val="5"/>
                <c:pt idx="0">
                  <c:v>Soutenir la personne dans l'identification des freins à la réalisation de ce qui est important pour elle.</c:v>
                </c:pt>
                <c:pt idx="1">
                  <c:v>Recherche avec elle (ou ses aidants) les personnes ou ressources pouvant lever ces freins.</c:v>
                </c:pt>
                <c:pt idx="2">
                  <c:v>Déterminer ensemble une première étape réalise vers l'objectif visé.</c:v>
                </c:pt>
                <c:pt idx="3">
                  <c:v>Aider la personne à reconnaître ce qu'elle a pu accomplir, sans jugement extérieur.</c:v>
                </c:pt>
                <c:pt idx="4">
                  <c:v>Valoriser chaque progression vers plus d'autonomie, même minime.</c:v>
                </c:pt>
              </c:strCache>
            </c:strRef>
          </c:cat>
          <c:val>
            <c:numRef>
              <c:f>'Activité Accueil'!$F$35:$F$39</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653F-43EA-B51A-B7E367AA9A54}"/>
            </c:ext>
          </c:extLst>
        </c:ser>
        <c:dLbls>
          <c:showLegendKey val="0"/>
          <c:showVal val="0"/>
          <c:showCatName val="0"/>
          <c:showSerName val="0"/>
          <c:showPercent val="0"/>
          <c:showBubbleSize val="0"/>
        </c:dLbls>
        <c:axId val="489588360"/>
        <c:axId val="489585408"/>
      </c:radarChart>
      <c:catAx>
        <c:axId val="489588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89585408"/>
        <c:crosses val="autoZero"/>
        <c:auto val="1"/>
        <c:lblAlgn val="ctr"/>
        <c:lblOffset val="100"/>
        <c:noMultiLvlLbl val="0"/>
      </c:catAx>
      <c:valAx>
        <c:axId val="489585408"/>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89588360"/>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u="sng" dirty="0"/>
              <a:t>2.1 - Accompagner la personne dans les gestes du quotidien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Accompagnement'!$B$4</c:f>
              <c:strCache>
                <c:ptCount val="1"/>
                <c:pt idx="0">
                  <c:v>2.1 - Accompagner la personne dans les gestes du quotidien</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'Activité Accompagnement'!$B$5:$B$9</c:f>
              <c:strCache>
                <c:ptCount val="5"/>
                <c:pt idx="0">
                  <c:v>Proposer et ajuster les soins d'hygiène en fonction des capacités, préférences et besoins de la personne.</c:v>
                </c:pt>
                <c:pt idx="1">
                  <c:v>Réaliser les gestes de prévention (mobilité, posture…) en tenant compte des difficultés spécifiques de la personne accompagnée.</c:v>
                </c:pt>
                <c:pt idx="2">
                  <c:v>Accompagner les repas selon le degré d'autonomie, en respectant les habitudes alimentaires et les rythmes.</c:v>
                </c:pt>
                <c:pt idx="3">
                  <c:v>Assurer une veille nutritionnelle personnalisée (prévention de la dénutrition, hydratation, surcharge…)</c:v>
                </c:pt>
                <c:pt idx="4">
                  <c:v>Veiller à l'image de la personne (vêtements, présentation), dans le respect de ses goûts, de son âge, de sa dignité.</c:v>
                </c:pt>
              </c:strCache>
            </c:strRef>
          </c:cat>
          <c:val>
            <c:numRef>
              <c:f>'Activité Accompagnement'!$F$5:$F$9</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9F47-449F-8252-29F5A2031B4D}"/>
            </c:ext>
          </c:extLst>
        </c:ser>
        <c:dLbls>
          <c:showLegendKey val="0"/>
          <c:showVal val="1"/>
          <c:showCatName val="0"/>
          <c:showSerName val="0"/>
          <c:showPercent val="0"/>
          <c:showBubbleSize val="0"/>
        </c:dLbls>
        <c:axId val="390195040"/>
        <c:axId val="390197992"/>
      </c:radarChart>
      <c:catAx>
        <c:axId val="390195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90197992"/>
        <c:crosses val="autoZero"/>
        <c:auto val="1"/>
        <c:lblAlgn val="ctr"/>
        <c:lblOffset val="100"/>
        <c:noMultiLvlLbl val="0"/>
      </c:catAx>
      <c:valAx>
        <c:axId val="390197992"/>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90195040"/>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u="sng"/>
              <a:t>2.2 - Impliquer et accompagner la famille, les aidants si la personne ou son représentant le souhaite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Accompagnement'!$B$10</c:f>
              <c:strCache>
                <c:ptCount val="1"/>
                <c:pt idx="0">
                  <c:v>2.2 - Impliquer et accompagner la famille, les aidants si la personne ou son représentant le souhaite</c:v>
                </c:pt>
              </c:strCache>
            </c:strRef>
          </c:tx>
          <c:spPr>
            <a:ln w="28575" cap="rnd">
              <a:solidFill>
                <a:schemeClr val="accent1"/>
              </a:solidFill>
              <a:round/>
            </a:ln>
            <a:effectLst/>
          </c:spPr>
          <c:marker>
            <c:symbol val="none"/>
          </c:marker>
          <c:cat>
            <c:strRef>
              <c:f>'Activité Accompagnement'!$B$11:$B$15</c:f>
              <c:strCache>
                <c:ptCount val="5"/>
                <c:pt idx="0">
                  <c:v>Informer régulièrement les représentants légaux et/ou aidants sur les capacités et évolutions de la personne, selon les règles partagées.</c:v>
                </c:pt>
                <c:pt idx="1">
                  <c:v>Identifier les compétences et les ressources des représentants légaux et/ou des aidants et les valoriser.</c:v>
                </c:pt>
                <c:pt idx="2">
                  <c:v>Associer les représentants légaux et/ou les aidants à des actions de formation ou d'information pour les soutenir dans leur rôle.</c:v>
                </c:pt>
                <c:pt idx="3">
                  <c:v>Repérer les signes d'épuisement chez les aidants et proposer des relais ou du soutien.</c:v>
                </c:pt>
                <c:pt idx="4">
                  <c:v>Repérer et désamorcer les risques de situations de conflit entre les représentants légaux et/ou aidants et les professionnels sur les situations d'accompagnement.</c:v>
                </c:pt>
              </c:strCache>
            </c:strRef>
          </c:cat>
          <c:val>
            <c:numRef>
              <c:f>'Activité Accompagnement'!$F$11:$F$15</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3D8F-48C3-AEAB-EACFC8AA666D}"/>
            </c:ext>
          </c:extLst>
        </c:ser>
        <c:dLbls>
          <c:showLegendKey val="0"/>
          <c:showVal val="0"/>
          <c:showCatName val="0"/>
          <c:showSerName val="0"/>
          <c:showPercent val="0"/>
          <c:showBubbleSize val="0"/>
        </c:dLbls>
        <c:axId val="495100032"/>
        <c:axId val="495092816"/>
      </c:radarChart>
      <c:catAx>
        <c:axId val="495100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95092816"/>
        <c:crosses val="autoZero"/>
        <c:auto val="1"/>
        <c:lblAlgn val="ctr"/>
        <c:lblOffset val="100"/>
        <c:noMultiLvlLbl val="0"/>
      </c:catAx>
      <c:valAx>
        <c:axId val="495092816"/>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95100032"/>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b="1" u="sng" dirty="0"/>
              <a:t>2.3</a:t>
            </a:r>
            <a:r>
              <a:rPr lang="fr-FR" b="1" u="sng" baseline="0" dirty="0"/>
              <a:t> - </a:t>
            </a:r>
            <a:r>
              <a:rPr lang="fr-FR" b="1" u="sng" dirty="0"/>
              <a:t>Accompagner la personne dans son parcours de soins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'Activité Accompagnement'!$B$16</c:f>
              <c:strCache>
                <c:ptCount val="1"/>
                <c:pt idx="0">
                  <c:v>2.3 - Accompagner la personne dans son parcours de soins</c:v>
                </c:pt>
              </c:strCache>
            </c:strRef>
          </c:tx>
          <c:spPr>
            <a:ln w="28575" cap="rnd">
              <a:solidFill>
                <a:schemeClr val="accent1"/>
              </a:solidFill>
              <a:round/>
            </a:ln>
            <a:effectLst/>
          </c:spPr>
          <c:marker>
            <c:symbol val="none"/>
          </c:marker>
          <c:cat>
            <c:strRef>
              <c:f>'Activité Accompagnement'!$B$17:$B$21</c:f>
              <c:strCache>
                <c:ptCount val="5"/>
                <c:pt idx="0">
                  <c:v>Réaliser ou relayer les soins nécessaires à l'état de santé physique ou psychique de la personne.</c:v>
                </c:pt>
                <c:pt idx="1">
                  <c:v>Accompagner aux rendez-vous médicaux ou aux examens, et assurer la transmission d'informations utiles.</c:v>
                </c:pt>
                <c:pt idx="2">
                  <c:v>Mobiliser les partenaires du territoire (équipes mobiles, services à domicile, associations…).</c:v>
                </c:pt>
                <c:pt idx="3">
                  <c:v>Construire des relations de collaboration avec les professionnels de santé (médecins, soignants, psychologues…).</c:v>
                </c:pt>
                <c:pt idx="4">
                  <c:v>Participer à la coordination entre les différents acteurs de santé et du secteur social autour de la personne accueillie.</c:v>
                </c:pt>
              </c:strCache>
            </c:strRef>
          </c:cat>
          <c:val>
            <c:numRef>
              <c:f>'Activité Accompagnement'!$F$17:$F$21</c:f>
              <c:numCache>
                <c:formatCode>General</c:formatCode>
                <c:ptCount val="5"/>
                <c:pt idx="0">
                  <c:v>#N/A</c:v>
                </c:pt>
                <c:pt idx="1">
                  <c:v>#N/A</c:v>
                </c:pt>
                <c:pt idx="2">
                  <c:v>#N/A</c:v>
                </c:pt>
                <c:pt idx="3">
                  <c:v>#N/A</c:v>
                </c:pt>
                <c:pt idx="4">
                  <c:v>#N/A</c:v>
                </c:pt>
              </c:numCache>
            </c:numRef>
          </c:val>
          <c:extLst>
            <c:ext xmlns:c16="http://schemas.microsoft.com/office/drawing/2014/chart" uri="{C3380CC4-5D6E-409C-BE32-E72D297353CC}">
              <c16:uniqueId val="{00000000-405A-4BE3-8D9B-70CABD3F55F7}"/>
            </c:ext>
          </c:extLst>
        </c:ser>
        <c:dLbls>
          <c:showLegendKey val="0"/>
          <c:showVal val="0"/>
          <c:showCatName val="0"/>
          <c:showSerName val="0"/>
          <c:showPercent val="0"/>
          <c:showBubbleSize val="0"/>
        </c:dLbls>
        <c:axId val="388098584"/>
        <c:axId val="388099240"/>
      </c:radarChart>
      <c:catAx>
        <c:axId val="388098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88099240"/>
        <c:crosses val="autoZero"/>
        <c:auto val="1"/>
        <c:lblAlgn val="ctr"/>
        <c:lblOffset val="100"/>
        <c:noMultiLvlLbl val="0"/>
      </c:catAx>
      <c:valAx>
        <c:axId val="388099240"/>
        <c:scaling>
          <c:orientation val="minMax"/>
          <c:max val="4"/>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88098584"/>
        <c:crosses val="autoZero"/>
        <c:crossBetween val="between"/>
        <c:majorUnit val="1"/>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C2836A-A8C1-48A8-AA15-34EA8987E5FD}" type="doc">
      <dgm:prSet loTypeId="urn:microsoft.com/office/officeart/2005/8/layout/process3" loCatId="process" qsTypeId="urn:microsoft.com/office/officeart/2005/8/quickstyle/simple1" qsCatId="simple" csTypeId="urn:microsoft.com/office/officeart/2005/8/colors/colorful1" csCatId="colorful" phldr="1"/>
      <dgm:spPr/>
      <dgm:t>
        <a:bodyPr/>
        <a:lstStyle/>
        <a:p>
          <a:endParaRPr lang="fr-FR"/>
        </a:p>
      </dgm:t>
    </dgm:pt>
    <dgm:pt modelId="{A24C4B2C-6E34-4A38-B92B-AF132EB9E2AE}">
      <dgm:prSet phldrT="[Texte]"/>
      <dgm:spPr/>
      <dgm:t>
        <a:bodyPr/>
        <a:lstStyle/>
        <a:p>
          <a:r>
            <a:rPr lang="fr-FR" dirty="0"/>
            <a:t>Phase 1</a:t>
          </a:r>
        </a:p>
      </dgm:t>
    </dgm:pt>
    <dgm:pt modelId="{6E4A7B4B-B777-4DCB-B3E6-E7DB4D3BB0E6}" type="parTrans" cxnId="{B124CD66-B20B-42D2-8630-ACB4ABBF23D9}">
      <dgm:prSet/>
      <dgm:spPr/>
      <dgm:t>
        <a:bodyPr/>
        <a:lstStyle/>
        <a:p>
          <a:endParaRPr lang="fr-FR"/>
        </a:p>
      </dgm:t>
    </dgm:pt>
    <dgm:pt modelId="{F83AD8DA-AD4A-49CC-9C83-E682CAD74BF9}" type="sibTrans" cxnId="{B124CD66-B20B-42D2-8630-ACB4ABBF23D9}">
      <dgm:prSet/>
      <dgm:spPr/>
      <dgm:t>
        <a:bodyPr/>
        <a:lstStyle/>
        <a:p>
          <a:endParaRPr lang="fr-FR" dirty="0"/>
        </a:p>
      </dgm:t>
    </dgm:pt>
    <dgm:pt modelId="{A5340CE1-D503-40A1-96E4-5D8C6BB0BE50}">
      <dgm:prSet phldrT="[Texte]"/>
      <dgm:spPr/>
      <dgm:t>
        <a:bodyPr/>
        <a:lstStyle/>
        <a:p>
          <a:r>
            <a:rPr lang="fr-FR" dirty="0"/>
            <a:t>Diagnostic de chaque structure</a:t>
          </a:r>
        </a:p>
      </dgm:t>
    </dgm:pt>
    <dgm:pt modelId="{7043FFA5-D303-471B-B577-620136596FDE}" type="parTrans" cxnId="{9440606C-11B4-45B9-9CDC-2BC779501668}">
      <dgm:prSet/>
      <dgm:spPr/>
      <dgm:t>
        <a:bodyPr/>
        <a:lstStyle/>
        <a:p>
          <a:endParaRPr lang="fr-FR"/>
        </a:p>
      </dgm:t>
    </dgm:pt>
    <dgm:pt modelId="{1F6FC1BB-D61B-4A0D-ADA4-DACE22AFFDAA}" type="sibTrans" cxnId="{9440606C-11B4-45B9-9CDC-2BC779501668}">
      <dgm:prSet/>
      <dgm:spPr/>
      <dgm:t>
        <a:bodyPr/>
        <a:lstStyle/>
        <a:p>
          <a:endParaRPr lang="fr-FR"/>
        </a:p>
      </dgm:t>
    </dgm:pt>
    <dgm:pt modelId="{3AAFD61C-53FA-4C87-A944-078B32AFB8BB}">
      <dgm:prSet phldrT="[Texte]"/>
      <dgm:spPr/>
      <dgm:t>
        <a:bodyPr/>
        <a:lstStyle/>
        <a:p>
          <a:r>
            <a:rPr lang="fr-FR" dirty="0"/>
            <a:t>Phase 2</a:t>
          </a:r>
        </a:p>
      </dgm:t>
    </dgm:pt>
    <dgm:pt modelId="{05FDDA32-BDBC-44F7-ADA9-C6177A5D6A78}" type="parTrans" cxnId="{7AB5F2FE-9FB5-491B-9EAA-192C0AE1A1BD}">
      <dgm:prSet/>
      <dgm:spPr/>
      <dgm:t>
        <a:bodyPr/>
        <a:lstStyle/>
        <a:p>
          <a:endParaRPr lang="fr-FR"/>
        </a:p>
      </dgm:t>
    </dgm:pt>
    <dgm:pt modelId="{7564FAA2-16C1-4988-BCE1-B45FC10E13DE}" type="sibTrans" cxnId="{7AB5F2FE-9FB5-491B-9EAA-192C0AE1A1BD}">
      <dgm:prSet/>
      <dgm:spPr/>
      <dgm:t>
        <a:bodyPr/>
        <a:lstStyle/>
        <a:p>
          <a:endParaRPr lang="fr-FR"/>
        </a:p>
      </dgm:t>
    </dgm:pt>
    <dgm:pt modelId="{38C26D6D-36AC-45BD-87B9-D1D78D023893}">
      <dgm:prSet phldrT="[Texte]"/>
      <dgm:spPr/>
      <dgm:t>
        <a:bodyPr/>
        <a:lstStyle/>
        <a:p>
          <a:r>
            <a:rPr lang="fr-FR" dirty="0"/>
            <a:t>Accompagnement des professionnels</a:t>
          </a:r>
        </a:p>
      </dgm:t>
    </dgm:pt>
    <dgm:pt modelId="{266D7F95-D9B1-4EE9-B6BD-876CBC8AD0BB}" type="parTrans" cxnId="{CBE6CF93-3D64-4DB8-AD25-956866A67035}">
      <dgm:prSet/>
      <dgm:spPr/>
      <dgm:t>
        <a:bodyPr/>
        <a:lstStyle/>
        <a:p>
          <a:endParaRPr lang="fr-FR"/>
        </a:p>
      </dgm:t>
    </dgm:pt>
    <dgm:pt modelId="{97FD6BBB-8041-4A56-B6F4-41AD4B45D6FB}" type="sibTrans" cxnId="{CBE6CF93-3D64-4DB8-AD25-956866A67035}">
      <dgm:prSet/>
      <dgm:spPr/>
      <dgm:t>
        <a:bodyPr/>
        <a:lstStyle/>
        <a:p>
          <a:endParaRPr lang="fr-FR"/>
        </a:p>
      </dgm:t>
    </dgm:pt>
    <dgm:pt modelId="{28AF349C-D13B-46AD-A0DB-65D0012459DA}" type="pres">
      <dgm:prSet presAssocID="{EFC2836A-A8C1-48A8-AA15-34EA8987E5FD}" presName="linearFlow" presStyleCnt="0">
        <dgm:presLayoutVars>
          <dgm:dir/>
          <dgm:animLvl val="lvl"/>
          <dgm:resizeHandles val="exact"/>
        </dgm:presLayoutVars>
      </dgm:prSet>
      <dgm:spPr/>
    </dgm:pt>
    <dgm:pt modelId="{5C1F36D1-D419-4B7A-BE7F-EAEE738D48E9}" type="pres">
      <dgm:prSet presAssocID="{A24C4B2C-6E34-4A38-B92B-AF132EB9E2AE}" presName="composite" presStyleCnt="0"/>
      <dgm:spPr/>
    </dgm:pt>
    <dgm:pt modelId="{61756466-5825-44C4-8B3B-0DD4870610DA}" type="pres">
      <dgm:prSet presAssocID="{A24C4B2C-6E34-4A38-B92B-AF132EB9E2AE}" presName="parTx" presStyleLbl="node1" presStyleIdx="0" presStyleCnt="2">
        <dgm:presLayoutVars>
          <dgm:chMax val="0"/>
          <dgm:chPref val="0"/>
          <dgm:bulletEnabled val="1"/>
        </dgm:presLayoutVars>
      </dgm:prSet>
      <dgm:spPr/>
    </dgm:pt>
    <dgm:pt modelId="{377B8FF1-4CEB-44AA-B1B3-5FAFC97259F7}" type="pres">
      <dgm:prSet presAssocID="{A24C4B2C-6E34-4A38-B92B-AF132EB9E2AE}" presName="parSh" presStyleLbl="node1" presStyleIdx="0" presStyleCnt="2"/>
      <dgm:spPr/>
    </dgm:pt>
    <dgm:pt modelId="{0CD7A3C3-90AF-4BFA-A755-754BD61B8D6F}" type="pres">
      <dgm:prSet presAssocID="{A24C4B2C-6E34-4A38-B92B-AF132EB9E2AE}" presName="desTx" presStyleLbl="fgAcc1" presStyleIdx="0" presStyleCnt="2">
        <dgm:presLayoutVars>
          <dgm:bulletEnabled val="1"/>
        </dgm:presLayoutVars>
      </dgm:prSet>
      <dgm:spPr/>
    </dgm:pt>
    <dgm:pt modelId="{A8190B8F-0E9E-4179-A4BD-55A7A107B4D2}" type="pres">
      <dgm:prSet presAssocID="{F83AD8DA-AD4A-49CC-9C83-E682CAD74BF9}" presName="sibTrans" presStyleLbl="sibTrans2D1" presStyleIdx="0" presStyleCnt="1"/>
      <dgm:spPr/>
    </dgm:pt>
    <dgm:pt modelId="{43B7A68D-C421-4292-83E4-5744A011601F}" type="pres">
      <dgm:prSet presAssocID="{F83AD8DA-AD4A-49CC-9C83-E682CAD74BF9}" presName="connTx" presStyleLbl="sibTrans2D1" presStyleIdx="0" presStyleCnt="1"/>
      <dgm:spPr/>
    </dgm:pt>
    <dgm:pt modelId="{CB86DB37-16C1-43D8-9CAF-E8E992C703BC}" type="pres">
      <dgm:prSet presAssocID="{3AAFD61C-53FA-4C87-A944-078B32AFB8BB}" presName="composite" presStyleCnt="0"/>
      <dgm:spPr/>
    </dgm:pt>
    <dgm:pt modelId="{63B7FD00-8E6F-45C9-A1A2-EF819F4CFC99}" type="pres">
      <dgm:prSet presAssocID="{3AAFD61C-53FA-4C87-A944-078B32AFB8BB}" presName="parTx" presStyleLbl="node1" presStyleIdx="0" presStyleCnt="2">
        <dgm:presLayoutVars>
          <dgm:chMax val="0"/>
          <dgm:chPref val="0"/>
          <dgm:bulletEnabled val="1"/>
        </dgm:presLayoutVars>
      </dgm:prSet>
      <dgm:spPr/>
    </dgm:pt>
    <dgm:pt modelId="{B68F1AFE-2451-4FAB-8610-A3772052BF67}" type="pres">
      <dgm:prSet presAssocID="{3AAFD61C-53FA-4C87-A944-078B32AFB8BB}" presName="parSh" presStyleLbl="node1" presStyleIdx="1" presStyleCnt="2"/>
      <dgm:spPr/>
    </dgm:pt>
    <dgm:pt modelId="{092CB633-B329-4269-BA08-5382DC518767}" type="pres">
      <dgm:prSet presAssocID="{3AAFD61C-53FA-4C87-A944-078B32AFB8BB}" presName="desTx" presStyleLbl="fgAcc1" presStyleIdx="1" presStyleCnt="2">
        <dgm:presLayoutVars>
          <dgm:bulletEnabled val="1"/>
        </dgm:presLayoutVars>
      </dgm:prSet>
      <dgm:spPr/>
    </dgm:pt>
  </dgm:ptLst>
  <dgm:cxnLst>
    <dgm:cxn modelId="{0D515600-6634-4CE8-B1A3-1E17FB91F824}" type="presOf" srcId="{3AAFD61C-53FA-4C87-A944-078B32AFB8BB}" destId="{63B7FD00-8E6F-45C9-A1A2-EF819F4CFC99}" srcOrd="0" destOrd="0" presId="urn:microsoft.com/office/officeart/2005/8/layout/process3"/>
    <dgm:cxn modelId="{6E033C2A-AB23-4FDE-BE0B-9776577CE5D3}" type="presOf" srcId="{A24C4B2C-6E34-4A38-B92B-AF132EB9E2AE}" destId="{61756466-5825-44C4-8B3B-0DD4870610DA}" srcOrd="0" destOrd="0" presId="urn:microsoft.com/office/officeart/2005/8/layout/process3"/>
    <dgm:cxn modelId="{B5C5972F-29B2-4DAD-A464-E7EBADE43176}" type="presOf" srcId="{EFC2836A-A8C1-48A8-AA15-34EA8987E5FD}" destId="{28AF349C-D13B-46AD-A0DB-65D0012459DA}" srcOrd="0" destOrd="0" presId="urn:microsoft.com/office/officeart/2005/8/layout/process3"/>
    <dgm:cxn modelId="{172D5743-F31F-49DE-B48A-8C3FCC5812A5}" type="presOf" srcId="{F83AD8DA-AD4A-49CC-9C83-E682CAD74BF9}" destId="{A8190B8F-0E9E-4179-A4BD-55A7A107B4D2}" srcOrd="0" destOrd="0" presId="urn:microsoft.com/office/officeart/2005/8/layout/process3"/>
    <dgm:cxn modelId="{B124CD66-B20B-42D2-8630-ACB4ABBF23D9}" srcId="{EFC2836A-A8C1-48A8-AA15-34EA8987E5FD}" destId="{A24C4B2C-6E34-4A38-B92B-AF132EB9E2AE}" srcOrd="0" destOrd="0" parTransId="{6E4A7B4B-B777-4DCB-B3E6-E7DB4D3BB0E6}" sibTransId="{F83AD8DA-AD4A-49CC-9C83-E682CAD74BF9}"/>
    <dgm:cxn modelId="{9440606C-11B4-45B9-9CDC-2BC779501668}" srcId="{A24C4B2C-6E34-4A38-B92B-AF132EB9E2AE}" destId="{A5340CE1-D503-40A1-96E4-5D8C6BB0BE50}" srcOrd="0" destOrd="0" parTransId="{7043FFA5-D303-471B-B577-620136596FDE}" sibTransId="{1F6FC1BB-D61B-4A0D-ADA4-DACE22AFFDAA}"/>
    <dgm:cxn modelId="{DB88CA6D-8AFF-49A7-A450-886767026C88}" type="presOf" srcId="{A5340CE1-D503-40A1-96E4-5D8C6BB0BE50}" destId="{0CD7A3C3-90AF-4BFA-A755-754BD61B8D6F}" srcOrd="0" destOrd="0" presId="urn:microsoft.com/office/officeart/2005/8/layout/process3"/>
    <dgm:cxn modelId="{CBE6CF93-3D64-4DB8-AD25-956866A67035}" srcId="{3AAFD61C-53FA-4C87-A944-078B32AFB8BB}" destId="{38C26D6D-36AC-45BD-87B9-D1D78D023893}" srcOrd="0" destOrd="0" parTransId="{266D7F95-D9B1-4EE9-B6BD-876CBC8AD0BB}" sibTransId="{97FD6BBB-8041-4A56-B6F4-41AD4B45D6FB}"/>
    <dgm:cxn modelId="{64F4B6AA-B210-454C-ACB9-BF3DA4D63416}" type="presOf" srcId="{F83AD8DA-AD4A-49CC-9C83-E682CAD74BF9}" destId="{43B7A68D-C421-4292-83E4-5744A011601F}" srcOrd="1" destOrd="0" presId="urn:microsoft.com/office/officeart/2005/8/layout/process3"/>
    <dgm:cxn modelId="{2FDF6FB6-97D2-4D24-8631-53C881232B3D}" type="presOf" srcId="{A24C4B2C-6E34-4A38-B92B-AF132EB9E2AE}" destId="{377B8FF1-4CEB-44AA-B1B3-5FAFC97259F7}" srcOrd="1" destOrd="0" presId="urn:microsoft.com/office/officeart/2005/8/layout/process3"/>
    <dgm:cxn modelId="{A39D26F3-2E4F-410A-AD34-F4AA1621AADE}" type="presOf" srcId="{3AAFD61C-53FA-4C87-A944-078B32AFB8BB}" destId="{B68F1AFE-2451-4FAB-8610-A3772052BF67}" srcOrd="1" destOrd="0" presId="urn:microsoft.com/office/officeart/2005/8/layout/process3"/>
    <dgm:cxn modelId="{7AB5F2FE-9FB5-491B-9EAA-192C0AE1A1BD}" srcId="{EFC2836A-A8C1-48A8-AA15-34EA8987E5FD}" destId="{3AAFD61C-53FA-4C87-A944-078B32AFB8BB}" srcOrd="1" destOrd="0" parTransId="{05FDDA32-BDBC-44F7-ADA9-C6177A5D6A78}" sibTransId="{7564FAA2-16C1-4988-BCE1-B45FC10E13DE}"/>
    <dgm:cxn modelId="{FDB885FF-B1CF-4FA9-8324-2B1C1C29F751}" type="presOf" srcId="{38C26D6D-36AC-45BD-87B9-D1D78D023893}" destId="{092CB633-B329-4269-BA08-5382DC518767}" srcOrd="0" destOrd="0" presId="urn:microsoft.com/office/officeart/2005/8/layout/process3"/>
    <dgm:cxn modelId="{2013CDF1-9D6B-41C8-8D25-4E45D24CEC7E}" type="presParOf" srcId="{28AF349C-D13B-46AD-A0DB-65D0012459DA}" destId="{5C1F36D1-D419-4B7A-BE7F-EAEE738D48E9}" srcOrd="0" destOrd="0" presId="urn:microsoft.com/office/officeart/2005/8/layout/process3"/>
    <dgm:cxn modelId="{033E35DB-B075-44BB-B93F-46C8C17A0EB8}" type="presParOf" srcId="{5C1F36D1-D419-4B7A-BE7F-EAEE738D48E9}" destId="{61756466-5825-44C4-8B3B-0DD4870610DA}" srcOrd="0" destOrd="0" presId="urn:microsoft.com/office/officeart/2005/8/layout/process3"/>
    <dgm:cxn modelId="{95EABCCC-E683-49C0-A5B7-93F78FD9CEA0}" type="presParOf" srcId="{5C1F36D1-D419-4B7A-BE7F-EAEE738D48E9}" destId="{377B8FF1-4CEB-44AA-B1B3-5FAFC97259F7}" srcOrd="1" destOrd="0" presId="urn:microsoft.com/office/officeart/2005/8/layout/process3"/>
    <dgm:cxn modelId="{5FCF271A-C5C5-4E51-A4F8-BACFCCF16471}" type="presParOf" srcId="{5C1F36D1-D419-4B7A-BE7F-EAEE738D48E9}" destId="{0CD7A3C3-90AF-4BFA-A755-754BD61B8D6F}" srcOrd="2" destOrd="0" presId="urn:microsoft.com/office/officeart/2005/8/layout/process3"/>
    <dgm:cxn modelId="{645E6BE3-29FE-4732-9CB5-C68032B01BB4}" type="presParOf" srcId="{28AF349C-D13B-46AD-A0DB-65D0012459DA}" destId="{A8190B8F-0E9E-4179-A4BD-55A7A107B4D2}" srcOrd="1" destOrd="0" presId="urn:microsoft.com/office/officeart/2005/8/layout/process3"/>
    <dgm:cxn modelId="{D5D1B246-1DE3-4039-A001-CEDA13631421}" type="presParOf" srcId="{A8190B8F-0E9E-4179-A4BD-55A7A107B4D2}" destId="{43B7A68D-C421-4292-83E4-5744A011601F}" srcOrd="0" destOrd="0" presId="urn:microsoft.com/office/officeart/2005/8/layout/process3"/>
    <dgm:cxn modelId="{5A2A6759-75C6-4C45-9C1B-5D6604BD89A1}" type="presParOf" srcId="{28AF349C-D13B-46AD-A0DB-65D0012459DA}" destId="{CB86DB37-16C1-43D8-9CAF-E8E992C703BC}" srcOrd="2" destOrd="0" presId="urn:microsoft.com/office/officeart/2005/8/layout/process3"/>
    <dgm:cxn modelId="{D6E468C1-B108-4C50-8DBA-3205C350ECB7}" type="presParOf" srcId="{CB86DB37-16C1-43D8-9CAF-E8E992C703BC}" destId="{63B7FD00-8E6F-45C9-A1A2-EF819F4CFC99}" srcOrd="0" destOrd="0" presId="urn:microsoft.com/office/officeart/2005/8/layout/process3"/>
    <dgm:cxn modelId="{E5114A5A-B948-426C-BE64-09CF1245F024}" type="presParOf" srcId="{CB86DB37-16C1-43D8-9CAF-E8E992C703BC}" destId="{B68F1AFE-2451-4FAB-8610-A3772052BF67}" srcOrd="1" destOrd="0" presId="urn:microsoft.com/office/officeart/2005/8/layout/process3"/>
    <dgm:cxn modelId="{06EAA8E8-FB10-487C-A86E-6ABE683EF5FB}" type="presParOf" srcId="{CB86DB37-16C1-43D8-9CAF-E8E992C703BC}" destId="{092CB633-B329-4269-BA08-5382DC518767}"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E9D254-9BA0-410A-B694-462C88DFA17E}" type="doc">
      <dgm:prSet loTypeId="urn:microsoft.com/office/officeart/2005/8/layout/process1" loCatId="process" qsTypeId="urn:microsoft.com/office/officeart/2005/8/quickstyle/simple1" qsCatId="simple" csTypeId="urn:microsoft.com/office/officeart/2005/8/colors/colorful1" csCatId="colorful" phldr="1"/>
      <dgm:spPr/>
    </dgm:pt>
    <dgm:pt modelId="{70075A2B-D019-4E02-B0E9-2B2FA66A469C}">
      <dgm:prSet phldrT="[Texte]" custT="1"/>
      <dgm:spPr>
        <a:solidFill>
          <a:srgbClr val="CCB3FF"/>
        </a:solidFill>
      </dgm:spPr>
      <dgm:t>
        <a:bodyPr/>
        <a:lstStyle/>
        <a:p>
          <a:r>
            <a:rPr lang="fr-FR" sz="1200" b="1" i="0" u="none" dirty="0">
              <a:solidFill>
                <a:schemeClr val="tx1"/>
              </a:solidFill>
            </a:rPr>
            <a:t>1.1 - Prendre connaissance du dossier de la personne accueillie</a:t>
          </a:r>
          <a:endParaRPr lang="fr-FR" sz="1200" dirty="0">
            <a:solidFill>
              <a:schemeClr val="tx1"/>
            </a:solidFill>
          </a:endParaRPr>
        </a:p>
      </dgm:t>
    </dgm:pt>
    <dgm:pt modelId="{096CE658-5B65-4B12-9340-0988106AC272}" type="parTrans" cxnId="{8C1926F0-BF39-4E69-A074-0FEB1AE71E98}">
      <dgm:prSet/>
      <dgm:spPr/>
      <dgm:t>
        <a:bodyPr/>
        <a:lstStyle/>
        <a:p>
          <a:endParaRPr lang="fr-FR"/>
        </a:p>
      </dgm:t>
    </dgm:pt>
    <dgm:pt modelId="{697132B2-A201-4495-9712-CE5336C6B55B}" type="sibTrans" cxnId="{8C1926F0-BF39-4E69-A074-0FEB1AE71E98}">
      <dgm:prSet/>
      <dgm:spPr>
        <a:solidFill>
          <a:srgbClr val="7030A0"/>
        </a:solidFill>
      </dgm:spPr>
      <dgm:t>
        <a:bodyPr/>
        <a:lstStyle/>
        <a:p>
          <a:endParaRPr lang="fr-FR" dirty="0"/>
        </a:p>
      </dgm:t>
    </dgm:pt>
    <dgm:pt modelId="{EE1B8128-52AD-4B4B-B49E-38BB2E10555E}">
      <dgm:prSet phldrT="[Texte]" custT="1"/>
      <dgm:spPr>
        <a:solidFill>
          <a:srgbClr val="9966FF">
            <a:alpha val="49804"/>
          </a:srgbClr>
        </a:solidFill>
      </dgm:spPr>
      <dgm:t>
        <a:bodyPr/>
        <a:lstStyle/>
        <a:p>
          <a:r>
            <a:rPr lang="fr-FR" sz="1200" b="1" i="0" u="none" dirty="0">
              <a:solidFill>
                <a:schemeClr val="tx1"/>
              </a:solidFill>
            </a:rPr>
            <a:t>1.</a:t>
          </a:r>
          <a:r>
            <a:rPr lang="fr-FR" sz="1200" b="1" dirty="0">
              <a:solidFill>
                <a:schemeClr val="tx1"/>
              </a:solidFill>
            </a:rPr>
            <a:t>3 - Préparer les conditions du maintien et du développement du pouvoir d'agir de la personne accueillie</a:t>
          </a:r>
        </a:p>
      </dgm:t>
    </dgm:pt>
    <dgm:pt modelId="{D89F7EBF-C58E-47B1-A8CC-CF4E4C7323F6}" type="parTrans" cxnId="{A01D3044-5B1A-4281-8153-37A539BFD758}">
      <dgm:prSet/>
      <dgm:spPr/>
      <dgm:t>
        <a:bodyPr/>
        <a:lstStyle/>
        <a:p>
          <a:endParaRPr lang="fr-FR"/>
        </a:p>
      </dgm:t>
    </dgm:pt>
    <dgm:pt modelId="{6E59041A-AAE8-4E44-8937-322ACC9C796C}" type="sibTrans" cxnId="{A01D3044-5B1A-4281-8153-37A539BFD758}">
      <dgm:prSet/>
      <dgm:spPr>
        <a:solidFill>
          <a:srgbClr val="7030A0"/>
        </a:solidFill>
      </dgm:spPr>
      <dgm:t>
        <a:bodyPr/>
        <a:lstStyle/>
        <a:p>
          <a:endParaRPr lang="fr-FR" dirty="0"/>
        </a:p>
      </dgm:t>
    </dgm:pt>
    <dgm:pt modelId="{F060A6EB-AAFD-443E-817E-77111D5EBEE8}">
      <dgm:prSet phldrT="[Texte]" custT="1"/>
      <dgm:spPr>
        <a:solidFill>
          <a:srgbClr val="9966FF">
            <a:alpha val="49804"/>
          </a:srgbClr>
        </a:solidFill>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i="0" u="none" dirty="0">
              <a:solidFill>
                <a:schemeClr val="tx1"/>
              </a:solidFill>
            </a:rPr>
            <a:t>1.4 - Identifier les appuis ou obstacles pour adapter et construire le projet d'accompagnement</a:t>
          </a:r>
          <a:endParaRPr lang="fr-FR" sz="1200" dirty="0">
            <a:solidFill>
              <a:schemeClr val="tx1"/>
            </a:solidFill>
          </a:endParaRPr>
        </a:p>
      </dgm:t>
    </dgm:pt>
    <dgm:pt modelId="{9F4BEB99-F9B4-414F-A20F-A7024FCCE0C1}" type="parTrans" cxnId="{4D621B83-B596-415B-8911-DE51DB652346}">
      <dgm:prSet/>
      <dgm:spPr/>
      <dgm:t>
        <a:bodyPr/>
        <a:lstStyle/>
        <a:p>
          <a:endParaRPr lang="fr-FR"/>
        </a:p>
      </dgm:t>
    </dgm:pt>
    <dgm:pt modelId="{221175DA-72A3-4EE5-ADDA-CDFAA0B4581D}" type="sibTrans" cxnId="{4D621B83-B596-415B-8911-DE51DB652346}">
      <dgm:prSet/>
      <dgm:spPr>
        <a:solidFill>
          <a:srgbClr val="7030A0"/>
        </a:solidFill>
      </dgm:spPr>
      <dgm:t>
        <a:bodyPr/>
        <a:lstStyle/>
        <a:p>
          <a:endParaRPr lang="fr-FR" dirty="0"/>
        </a:p>
      </dgm:t>
    </dgm:pt>
    <dgm:pt modelId="{77731729-0BF5-49E3-BF5F-166A49267D98}">
      <dgm:prSet phldrT="[Texte]" custT="1"/>
      <dgm:spPr>
        <a:solidFill>
          <a:srgbClr val="9966FF">
            <a:alpha val="49804"/>
          </a:srgbClr>
        </a:solidFill>
      </dgm:spPr>
      <dgm:t>
        <a:bodyPr/>
        <a:lstStyle/>
        <a:p>
          <a:r>
            <a:rPr lang="fr-FR" sz="1200" b="1" i="0" u="none" dirty="0">
              <a:solidFill>
                <a:schemeClr val="tx1"/>
              </a:solidFill>
            </a:rPr>
            <a:t>1.</a:t>
          </a:r>
          <a:r>
            <a:rPr lang="fr-FR" sz="1200" b="1" dirty="0">
              <a:solidFill>
                <a:schemeClr val="tx1"/>
              </a:solidFill>
            </a:rPr>
            <a:t>5- Contribuer à l’élaboration du projet personnalisé</a:t>
          </a:r>
        </a:p>
      </dgm:t>
    </dgm:pt>
    <dgm:pt modelId="{741680AE-FB05-4D60-9F2A-0B95613D5175}" type="parTrans" cxnId="{1A01E305-0FAE-4942-B6B2-A6A62E11FBB3}">
      <dgm:prSet/>
      <dgm:spPr/>
      <dgm:t>
        <a:bodyPr/>
        <a:lstStyle/>
        <a:p>
          <a:endParaRPr lang="fr-FR"/>
        </a:p>
      </dgm:t>
    </dgm:pt>
    <dgm:pt modelId="{574700EB-F033-48AE-9575-59B8AE07396E}" type="sibTrans" cxnId="{1A01E305-0FAE-4942-B6B2-A6A62E11FBB3}">
      <dgm:prSet/>
      <dgm:spPr>
        <a:solidFill>
          <a:srgbClr val="7030A0"/>
        </a:solidFill>
      </dgm:spPr>
      <dgm:t>
        <a:bodyPr/>
        <a:lstStyle/>
        <a:p>
          <a:endParaRPr lang="fr-FR" dirty="0"/>
        </a:p>
      </dgm:t>
    </dgm:pt>
    <dgm:pt modelId="{91C81DE6-1004-49AF-A8F9-E2C4FC186271}">
      <dgm:prSet phldrT="[Texte]" custT="1"/>
      <dgm:spPr>
        <a:solidFill>
          <a:srgbClr val="CCB3FF"/>
        </a:solidFill>
      </dgm:spPr>
      <dgm:t>
        <a:bodyPr/>
        <a:lstStyle/>
        <a:p>
          <a:r>
            <a:rPr lang="fr-FR" sz="1200" b="1" i="0" u="none" dirty="0">
              <a:solidFill>
                <a:schemeClr val="tx1"/>
              </a:solidFill>
            </a:rPr>
            <a:t>1.2 - Prendre part à la phase d'accueil et d'insertion de la personne accueillie</a:t>
          </a:r>
          <a:endParaRPr lang="fr-FR" sz="1200" b="1" dirty="0">
            <a:solidFill>
              <a:schemeClr val="tx1"/>
            </a:solidFill>
          </a:endParaRPr>
        </a:p>
      </dgm:t>
    </dgm:pt>
    <dgm:pt modelId="{9C4BB169-AF0A-48C3-8B5C-57BC73E53CFF}" type="parTrans" cxnId="{E91CFB11-DD93-48EA-918A-AA80509417A7}">
      <dgm:prSet/>
      <dgm:spPr/>
      <dgm:t>
        <a:bodyPr/>
        <a:lstStyle/>
        <a:p>
          <a:endParaRPr lang="fr-FR"/>
        </a:p>
      </dgm:t>
    </dgm:pt>
    <dgm:pt modelId="{4B44C332-42C4-46E2-AE42-7B60501A3CE3}" type="sibTrans" cxnId="{E91CFB11-DD93-48EA-918A-AA80509417A7}">
      <dgm:prSet/>
      <dgm:spPr>
        <a:solidFill>
          <a:srgbClr val="7030A0"/>
        </a:solidFill>
      </dgm:spPr>
      <dgm:t>
        <a:bodyPr/>
        <a:lstStyle/>
        <a:p>
          <a:endParaRPr lang="fr-FR" dirty="0"/>
        </a:p>
      </dgm:t>
    </dgm:pt>
    <dgm:pt modelId="{02536BA1-F17A-4AD8-942B-E89901A013FA}">
      <dgm:prSet phldrT="[Texte]" custT="1"/>
      <dgm:spPr>
        <a:solidFill>
          <a:srgbClr val="9966FF">
            <a:alpha val="49804"/>
          </a:srgbClr>
        </a:solidFill>
      </dgm:spPr>
      <dgm:t>
        <a:bodyPr/>
        <a:lstStyle/>
        <a:p>
          <a:r>
            <a:rPr lang="fr-FR" sz="1200" b="1" i="0" u="none" dirty="0">
              <a:solidFill>
                <a:schemeClr val="tx1"/>
              </a:solidFill>
            </a:rPr>
            <a:t>1.</a:t>
          </a:r>
          <a:r>
            <a:rPr lang="fr-FR" sz="1200" b="1" dirty="0">
              <a:solidFill>
                <a:schemeClr val="tx1"/>
              </a:solidFill>
            </a:rPr>
            <a:t>6 - Favoriser le développement du pouvoir d’agir de la personne accueillie</a:t>
          </a:r>
        </a:p>
      </dgm:t>
    </dgm:pt>
    <dgm:pt modelId="{F7003511-7E58-4DD4-BA94-6E80DE8A3F8A}" type="parTrans" cxnId="{9FD6B2A4-2EF8-445B-A69B-50BB00593EFE}">
      <dgm:prSet/>
      <dgm:spPr/>
      <dgm:t>
        <a:bodyPr/>
        <a:lstStyle/>
        <a:p>
          <a:endParaRPr lang="fr-FR"/>
        </a:p>
      </dgm:t>
    </dgm:pt>
    <dgm:pt modelId="{C5008CC3-2CB7-412A-A226-441A3E3A6229}" type="sibTrans" cxnId="{9FD6B2A4-2EF8-445B-A69B-50BB00593EFE}">
      <dgm:prSet/>
      <dgm:spPr/>
      <dgm:t>
        <a:bodyPr/>
        <a:lstStyle/>
        <a:p>
          <a:endParaRPr lang="fr-FR"/>
        </a:p>
      </dgm:t>
    </dgm:pt>
    <dgm:pt modelId="{A432BCD9-EF59-4C1B-8974-6E107E122B6C}" type="pres">
      <dgm:prSet presAssocID="{06E9D254-9BA0-410A-B694-462C88DFA17E}" presName="Name0" presStyleCnt="0">
        <dgm:presLayoutVars>
          <dgm:dir/>
          <dgm:resizeHandles val="exact"/>
        </dgm:presLayoutVars>
      </dgm:prSet>
      <dgm:spPr/>
    </dgm:pt>
    <dgm:pt modelId="{B07E095A-E9CE-4D35-9A96-AB45BFFC453B}" type="pres">
      <dgm:prSet presAssocID="{70075A2B-D019-4E02-B0E9-2B2FA66A469C}" presName="node" presStyleLbl="node1" presStyleIdx="0" presStyleCnt="6">
        <dgm:presLayoutVars>
          <dgm:bulletEnabled val="1"/>
        </dgm:presLayoutVars>
      </dgm:prSet>
      <dgm:spPr/>
    </dgm:pt>
    <dgm:pt modelId="{6D2D03AB-D961-4D35-8B99-3FBD1A944D9B}" type="pres">
      <dgm:prSet presAssocID="{697132B2-A201-4495-9712-CE5336C6B55B}" presName="sibTrans" presStyleLbl="sibTrans2D1" presStyleIdx="0" presStyleCnt="5"/>
      <dgm:spPr/>
    </dgm:pt>
    <dgm:pt modelId="{0A9D9C06-B94E-4582-82FA-FDFAC7B2716C}" type="pres">
      <dgm:prSet presAssocID="{697132B2-A201-4495-9712-CE5336C6B55B}" presName="connectorText" presStyleLbl="sibTrans2D1" presStyleIdx="0" presStyleCnt="5"/>
      <dgm:spPr/>
    </dgm:pt>
    <dgm:pt modelId="{05D217FB-A3C5-49DA-8518-70A55841571F}" type="pres">
      <dgm:prSet presAssocID="{91C81DE6-1004-49AF-A8F9-E2C4FC186271}" presName="node" presStyleLbl="node1" presStyleIdx="1" presStyleCnt="6">
        <dgm:presLayoutVars>
          <dgm:bulletEnabled val="1"/>
        </dgm:presLayoutVars>
      </dgm:prSet>
      <dgm:spPr/>
    </dgm:pt>
    <dgm:pt modelId="{6F027FF3-EE15-4CC8-98E8-2471ABA9A3E3}" type="pres">
      <dgm:prSet presAssocID="{4B44C332-42C4-46E2-AE42-7B60501A3CE3}" presName="sibTrans" presStyleLbl="sibTrans2D1" presStyleIdx="1" presStyleCnt="5"/>
      <dgm:spPr/>
    </dgm:pt>
    <dgm:pt modelId="{889859FC-9BC7-470B-A9FC-C3571E25E72F}" type="pres">
      <dgm:prSet presAssocID="{4B44C332-42C4-46E2-AE42-7B60501A3CE3}" presName="connectorText" presStyleLbl="sibTrans2D1" presStyleIdx="1" presStyleCnt="5"/>
      <dgm:spPr/>
    </dgm:pt>
    <dgm:pt modelId="{2BA92FA6-6F75-4D98-9AE4-C89BEFB6EAB1}" type="pres">
      <dgm:prSet presAssocID="{EE1B8128-52AD-4B4B-B49E-38BB2E10555E}" presName="node" presStyleLbl="node1" presStyleIdx="2" presStyleCnt="6">
        <dgm:presLayoutVars>
          <dgm:bulletEnabled val="1"/>
        </dgm:presLayoutVars>
      </dgm:prSet>
      <dgm:spPr/>
    </dgm:pt>
    <dgm:pt modelId="{74CC351C-77E8-4FD3-9B76-65B3556CF9D2}" type="pres">
      <dgm:prSet presAssocID="{6E59041A-AAE8-4E44-8937-322ACC9C796C}" presName="sibTrans" presStyleLbl="sibTrans2D1" presStyleIdx="2" presStyleCnt="5"/>
      <dgm:spPr/>
    </dgm:pt>
    <dgm:pt modelId="{DD288B27-F349-49C3-A2BC-45B9F42475E6}" type="pres">
      <dgm:prSet presAssocID="{6E59041A-AAE8-4E44-8937-322ACC9C796C}" presName="connectorText" presStyleLbl="sibTrans2D1" presStyleIdx="2" presStyleCnt="5"/>
      <dgm:spPr/>
    </dgm:pt>
    <dgm:pt modelId="{BE6A6345-68E6-4C5E-9E20-B20D319B6D7B}" type="pres">
      <dgm:prSet presAssocID="{F060A6EB-AAFD-443E-817E-77111D5EBEE8}" presName="node" presStyleLbl="node1" presStyleIdx="3" presStyleCnt="6">
        <dgm:presLayoutVars>
          <dgm:bulletEnabled val="1"/>
        </dgm:presLayoutVars>
      </dgm:prSet>
      <dgm:spPr/>
    </dgm:pt>
    <dgm:pt modelId="{67DBE72A-9895-4287-91B8-34C16D0F4445}" type="pres">
      <dgm:prSet presAssocID="{221175DA-72A3-4EE5-ADDA-CDFAA0B4581D}" presName="sibTrans" presStyleLbl="sibTrans2D1" presStyleIdx="3" presStyleCnt="5"/>
      <dgm:spPr/>
    </dgm:pt>
    <dgm:pt modelId="{B5F6DFCC-4451-48CB-950A-A5BA53FD2FD7}" type="pres">
      <dgm:prSet presAssocID="{221175DA-72A3-4EE5-ADDA-CDFAA0B4581D}" presName="connectorText" presStyleLbl="sibTrans2D1" presStyleIdx="3" presStyleCnt="5"/>
      <dgm:spPr/>
    </dgm:pt>
    <dgm:pt modelId="{6E89E77D-22EE-427C-8389-3762C136ADB5}" type="pres">
      <dgm:prSet presAssocID="{77731729-0BF5-49E3-BF5F-166A49267D98}" presName="node" presStyleLbl="node1" presStyleIdx="4" presStyleCnt="6">
        <dgm:presLayoutVars>
          <dgm:bulletEnabled val="1"/>
        </dgm:presLayoutVars>
      </dgm:prSet>
      <dgm:spPr/>
    </dgm:pt>
    <dgm:pt modelId="{EA171187-5998-4A70-9790-5D6A95B30F17}" type="pres">
      <dgm:prSet presAssocID="{574700EB-F033-48AE-9575-59B8AE07396E}" presName="sibTrans" presStyleLbl="sibTrans2D1" presStyleIdx="4" presStyleCnt="5"/>
      <dgm:spPr/>
    </dgm:pt>
    <dgm:pt modelId="{B809E422-AB26-4C78-855A-E2E42D0A1B0A}" type="pres">
      <dgm:prSet presAssocID="{574700EB-F033-48AE-9575-59B8AE07396E}" presName="connectorText" presStyleLbl="sibTrans2D1" presStyleIdx="4" presStyleCnt="5"/>
      <dgm:spPr/>
    </dgm:pt>
    <dgm:pt modelId="{B43BE191-AB50-44A0-AAED-E603232BDA17}" type="pres">
      <dgm:prSet presAssocID="{02536BA1-F17A-4AD8-942B-E89901A013FA}" presName="node" presStyleLbl="node1" presStyleIdx="5" presStyleCnt="6">
        <dgm:presLayoutVars>
          <dgm:bulletEnabled val="1"/>
        </dgm:presLayoutVars>
      </dgm:prSet>
      <dgm:spPr/>
    </dgm:pt>
  </dgm:ptLst>
  <dgm:cxnLst>
    <dgm:cxn modelId="{B23DD103-F897-4E4B-8BEB-CB239EDDFC2F}" type="presOf" srcId="{06E9D254-9BA0-410A-B694-462C88DFA17E}" destId="{A432BCD9-EF59-4C1B-8974-6E107E122B6C}" srcOrd="0" destOrd="0" presId="urn:microsoft.com/office/officeart/2005/8/layout/process1"/>
    <dgm:cxn modelId="{1A01E305-0FAE-4942-B6B2-A6A62E11FBB3}" srcId="{06E9D254-9BA0-410A-B694-462C88DFA17E}" destId="{77731729-0BF5-49E3-BF5F-166A49267D98}" srcOrd="4" destOrd="0" parTransId="{741680AE-FB05-4D60-9F2A-0B95613D5175}" sibTransId="{574700EB-F033-48AE-9575-59B8AE07396E}"/>
    <dgm:cxn modelId="{CBB07710-8A67-4D18-9F6D-6460AF99EF29}" type="presOf" srcId="{91C81DE6-1004-49AF-A8F9-E2C4FC186271}" destId="{05D217FB-A3C5-49DA-8518-70A55841571F}" srcOrd="0" destOrd="0" presId="urn:microsoft.com/office/officeart/2005/8/layout/process1"/>
    <dgm:cxn modelId="{E91CFB11-DD93-48EA-918A-AA80509417A7}" srcId="{06E9D254-9BA0-410A-B694-462C88DFA17E}" destId="{91C81DE6-1004-49AF-A8F9-E2C4FC186271}" srcOrd="1" destOrd="0" parTransId="{9C4BB169-AF0A-48C3-8B5C-57BC73E53CFF}" sibTransId="{4B44C332-42C4-46E2-AE42-7B60501A3CE3}"/>
    <dgm:cxn modelId="{A7AA5A20-51DB-4BBF-8FB5-A747A4BDB13D}" type="presOf" srcId="{221175DA-72A3-4EE5-ADDA-CDFAA0B4581D}" destId="{B5F6DFCC-4451-48CB-950A-A5BA53FD2FD7}" srcOrd="1" destOrd="0" presId="urn:microsoft.com/office/officeart/2005/8/layout/process1"/>
    <dgm:cxn modelId="{CBD6E83B-1DEE-49A6-A1B2-57FA47517C38}" type="presOf" srcId="{4B44C332-42C4-46E2-AE42-7B60501A3CE3}" destId="{6F027FF3-EE15-4CC8-98E8-2471ABA9A3E3}" srcOrd="0" destOrd="0" presId="urn:microsoft.com/office/officeart/2005/8/layout/process1"/>
    <dgm:cxn modelId="{B5B4793F-586C-4CDF-8B01-3EC637EDAF4B}" type="presOf" srcId="{697132B2-A201-4495-9712-CE5336C6B55B}" destId="{0A9D9C06-B94E-4582-82FA-FDFAC7B2716C}" srcOrd="1" destOrd="0" presId="urn:microsoft.com/office/officeart/2005/8/layout/process1"/>
    <dgm:cxn modelId="{F15BB243-9750-4C2F-8311-B73E327E08B1}" type="presOf" srcId="{F060A6EB-AAFD-443E-817E-77111D5EBEE8}" destId="{BE6A6345-68E6-4C5E-9E20-B20D319B6D7B}" srcOrd="0" destOrd="0" presId="urn:microsoft.com/office/officeart/2005/8/layout/process1"/>
    <dgm:cxn modelId="{A01D3044-5B1A-4281-8153-37A539BFD758}" srcId="{06E9D254-9BA0-410A-B694-462C88DFA17E}" destId="{EE1B8128-52AD-4B4B-B49E-38BB2E10555E}" srcOrd="2" destOrd="0" parTransId="{D89F7EBF-C58E-47B1-A8CC-CF4E4C7323F6}" sibTransId="{6E59041A-AAE8-4E44-8937-322ACC9C796C}"/>
    <dgm:cxn modelId="{AB5D0682-AEAD-4B94-A46E-0EC5703A66B7}" type="presOf" srcId="{697132B2-A201-4495-9712-CE5336C6B55B}" destId="{6D2D03AB-D961-4D35-8B99-3FBD1A944D9B}" srcOrd="0" destOrd="0" presId="urn:microsoft.com/office/officeart/2005/8/layout/process1"/>
    <dgm:cxn modelId="{4D621B83-B596-415B-8911-DE51DB652346}" srcId="{06E9D254-9BA0-410A-B694-462C88DFA17E}" destId="{F060A6EB-AAFD-443E-817E-77111D5EBEE8}" srcOrd="3" destOrd="0" parTransId="{9F4BEB99-F9B4-414F-A20F-A7024FCCE0C1}" sibTransId="{221175DA-72A3-4EE5-ADDA-CDFAA0B4581D}"/>
    <dgm:cxn modelId="{E07CFF8E-4026-45D8-8ED7-C367DA848465}" type="presOf" srcId="{574700EB-F033-48AE-9575-59B8AE07396E}" destId="{EA171187-5998-4A70-9790-5D6A95B30F17}" srcOrd="0" destOrd="0" presId="urn:microsoft.com/office/officeart/2005/8/layout/process1"/>
    <dgm:cxn modelId="{9622D494-060C-4A20-8B3A-37964752A18A}" type="presOf" srcId="{6E59041A-AAE8-4E44-8937-322ACC9C796C}" destId="{DD288B27-F349-49C3-A2BC-45B9F42475E6}" srcOrd="1" destOrd="0" presId="urn:microsoft.com/office/officeart/2005/8/layout/process1"/>
    <dgm:cxn modelId="{AC1F479D-5FD1-420E-ADAC-B2D0D75E7B35}" type="presOf" srcId="{70075A2B-D019-4E02-B0E9-2B2FA66A469C}" destId="{B07E095A-E9CE-4D35-9A96-AB45BFFC453B}" srcOrd="0" destOrd="0" presId="urn:microsoft.com/office/officeart/2005/8/layout/process1"/>
    <dgm:cxn modelId="{4FDB509E-D9D7-4E16-89CF-0100C13662A8}" type="presOf" srcId="{EE1B8128-52AD-4B4B-B49E-38BB2E10555E}" destId="{2BA92FA6-6F75-4D98-9AE4-C89BEFB6EAB1}" srcOrd="0" destOrd="0" presId="urn:microsoft.com/office/officeart/2005/8/layout/process1"/>
    <dgm:cxn modelId="{D5DA18A2-ACCE-4FA5-AD79-83C208A82635}" type="presOf" srcId="{4B44C332-42C4-46E2-AE42-7B60501A3CE3}" destId="{889859FC-9BC7-470B-A9FC-C3571E25E72F}" srcOrd="1" destOrd="0" presId="urn:microsoft.com/office/officeart/2005/8/layout/process1"/>
    <dgm:cxn modelId="{9FD6B2A4-2EF8-445B-A69B-50BB00593EFE}" srcId="{06E9D254-9BA0-410A-B694-462C88DFA17E}" destId="{02536BA1-F17A-4AD8-942B-E89901A013FA}" srcOrd="5" destOrd="0" parTransId="{F7003511-7E58-4DD4-BA94-6E80DE8A3F8A}" sibTransId="{C5008CC3-2CB7-412A-A226-441A3E3A6229}"/>
    <dgm:cxn modelId="{0BAC63B7-63DA-465F-BB0F-1B8D9BDF4F3F}" type="presOf" srcId="{02536BA1-F17A-4AD8-942B-E89901A013FA}" destId="{B43BE191-AB50-44A0-AAED-E603232BDA17}" srcOrd="0" destOrd="0" presId="urn:microsoft.com/office/officeart/2005/8/layout/process1"/>
    <dgm:cxn modelId="{9AE62FB9-68AC-47F9-B48F-59DF8A1924D4}" type="presOf" srcId="{77731729-0BF5-49E3-BF5F-166A49267D98}" destId="{6E89E77D-22EE-427C-8389-3762C136ADB5}" srcOrd="0" destOrd="0" presId="urn:microsoft.com/office/officeart/2005/8/layout/process1"/>
    <dgm:cxn modelId="{C1EB7ED9-1511-4F4E-A851-384996765ED2}" type="presOf" srcId="{6E59041A-AAE8-4E44-8937-322ACC9C796C}" destId="{74CC351C-77E8-4FD3-9B76-65B3556CF9D2}" srcOrd="0" destOrd="0" presId="urn:microsoft.com/office/officeart/2005/8/layout/process1"/>
    <dgm:cxn modelId="{8580F7EB-7EA6-44C8-82EB-EB3C7474B640}" type="presOf" srcId="{574700EB-F033-48AE-9575-59B8AE07396E}" destId="{B809E422-AB26-4C78-855A-E2E42D0A1B0A}" srcOrd="1" destOrd="0" presId="urn:microsoft.com/office/officeart/2005/8/layout/process1"/>
    <dgm:cxn modelId="{8C1926F0-BF39-4E69-A074-0FEB1AE71E98}" srcId="{06E9D254-9BA0-410A-B694-462C88DFA17E}" destId="{70075A2B-D019-4E02-B0E9-2B2FA66A469C}" srcOrd="0" destOrd="0" parTransId="{096CE658-5B65-4B12-9340-0988106AC272}" sibTransId="{697132B2-A201-4495-9712-CE5336C6B55B}"/>
    <dgm:cxn modelId="{0F3429F2-6CBA-443C-8A21-EBFFD0B1E6DA}" type="presOf" srcId="{221175DA-72A3-4EE5-ADDA-CDFAA0B4581D}" destId="{67DBE72A-9895-4287-91B8-34C16D0F4445}" srcOrd="0" destOrd="0" presId="urn:microsoft.com/office/officeart/2005/8/layout/process1"/>
    <dgm:cxn modelId="{9C3315A0-63D7-4BB3-B103-B6572DB39193}" type="presParOf" srcId="{A432BCD9-EF59-4C1B-8974-6E107E122B6C}" destId="{B07E095A-E9CE-4D35-9A96-AB45BFFC453B}" srcOrd="0" destOrd="0" presId="urn:microsoft.com/office/officeart/2005/8/layout/process1"/>
    <dgm:cxn modelId="{91AC631B-3102-481D-BAB6-AF39C3DB7C6B}" type="presParOf" srcId="{A432BCD9-EF59-4C1B-8974-6E107E122B6C}" destId="{6D2D03AB-D961-4D35-8B99-3FBD1A944D9B}" srcOrd="1" destOrd="0" presId="urn:microsoft.com/office/officeart/2005/8/layout/process1"/>
    <dgm:cxn modelId="{CABA5ECA-3F61-45DF-A6C9-F32B360776C3}" type="presParOf" srcId="{6D2D03AB-D961-4D35-8B99-3FBD1A944D9B}" destId="{0A9D9C06-B94E-4582-82FA-FDFAC7B2716C}" srcOrd="0" destOrd="0" presId="urn:microsoft.com/office/officeart/2005/8/layout/process1"/>
    <dgm:cxn modelId="{FE24A379-64ED-4D01-845C-2D0382194E05}" type="presParOf" srcId="{A432BCD9-EF59-4C1B-8974-6E107E122B6C}" destId="{05D217FB-A3C5-49DA-8518-70A55841571F}" srcOrd="2" destOrd="0" presId="urn:microsoft.com/office/officeart/2005/8/layout/process1"/>
    <dgm:cxn modelId="{F715579E-3DB4-42EE-897A-3C062FF0E338}" type="presParOf" srcId="{A432BCD9-EF59-4C1B-8974-6E107E122B6C}" destId="{6F027FF3-EE15-4CC8-98E8-2471ABA9A3E3}" srcOrd="3" destOrd="0" presId="urn:microsoft.com/office/officeart/2005/8/layout/process1"/>
    <dgm:cxn modelId="{3F26196F-648C-43E0-BF55-6EDE963C0425}" type="presParOf" srcId="{6F027FF3-EE15-4CC8-98E8-2471ABA9A3E3}" destId="{889859FC-9BC7-470B-A9FC-C3571E25E72F}" srcOrd="0" destOrd="0" presId="urn:microsoft.com/office/officeart/2005/8/layout/process1"/>
    <dgm:cxn modelId="{D9DDA155-0404-4441-9D01-DBE07A1F5985}" type="presParOf" srcId="{A432BCD9-EF59-4C1B-8974-6E107E122B6C}" destId="{2BA92FA6-6F75-4D98-9AE4-C89BEFB6EAB1}" srcOrd="4" destOrd="0" presId="urn:microsoft.com/office/officeart/2005/8/layout/process1"/>
    <dgm:cxn modelId="{AE6248DE-ECA9-4E7D-9F2E-6AB35250B10D}" type="presParOf" srcId="{A432BCD9-EF59-4C1B-8974-6E107E122B6C}" destId="{74CC351C-77E8-4FD3-9B76-65B3556CF9D2}" srcOrd="5" destOrd="0" presId="urn:microsoft.com/office/officeart/2005/8/layout/process1"/>
    <dgm:cxn modelId="{F0274442-BFE7-436C-9364-AA02BC375AF8}" type="presParOf" srcId="{74CC351C-77E8-4FD3-9B76-65B3556CF9D2}" destId="{DD288B27-F349-49C3-A2BC-45B9F42475E6}" srcOrd="0" destOrd="0" presId="urn:microsoft.com/office/officeart/2005/8/layout/process1"/>
    <dgm:cxn modelId="{F39A41E1-7ADA-417E-A176-9C2F5563B50B}" type="presParOf" srcId="{A432BCD9-EF59-4C1B-8974-6E107E122B6C}" destId="{BE6A6345-68E6-4C5E-9E20-B20D319B6D7B}" srcOrd="6" destOrd="0" presId="urn:microsoft.com/office/officeart/2005/8/layout/process1"/>
    <dgm:cxn modelId="{671E1D16-2544-44F4-BFCC-82111F9DC015}" type="presParOf" srcId="{A432BCD9-EF59-4C1B-8974-6E107E122B6C}" destId="{67DBE72A-9895-4287-91B8-34C16D0F4445}" srcOrd="7" destOrd="0" presId="urn:microsoft.com/office/officeart/2005/8/layout/process1"/>
    <dgm:cxn modelId="{FEAA7C27-FDFC-4403-AF5B-F09833CF18C5}" type="presParOf" srcId="{67DBE72A-9895-4287-91B8-34C16D0F4445}" destId="{B5F6DFCC-4451-48CB-950A-A5BA53FD2FD7}" srcOrd="0" destOrd="0" presId="urn:microsoft.com/office/officeart/2005/8/layout/process1"/>
    <dgm:cxn modelId="{DD793203-F841-4A76-B851-8AA98F4AFE48}" type="presParOf" srcId="{A432BCD9-EF59-4C1B-8974-6E107E122B6C}" destId="{6E89E77D-22EE-427C-8389-3762C136ADB5}" srcOrd="8" destOrd="0" presId="urn:microsoft.com/office/officeart/2005/8/layout/process1"/>
    <dgm:cxn modelId="{423BF152-7DAB-447A-8495-E0882E56302F}" type="presParOf" srcId="{A432BCD9-EF59-4C1B-8974-6E107E122B6C}" destId="{EA171187-5998-4A70-9790-5D6A95B30F17}" srcOrd="9" destOrd="0" presId="urn:microsoft.com/office/officeart/2005/8/layout/process1"/>
    <dgm:cxn modelId="{4EEFC642-B289-4BDD-B4E1-7F08575F2706}" type="presParOf" srcId="{EA171187-5998-4A70-9790-5D6A95B30F17}" destId="{B809E422-AB26-4C78-855A-E2E42D0A1B0A}" srcOrd="0" destOrd="0" presId="urn:microsoft.com/office/officeart/2005/8/layout/process1"/>
    <dgm:cxn modelId="{1D693185-4CE4-4EF4-AEE6-EF2F794ABDEA}" type="presParOf" srcId="{A432BCD9-EF59-4C1B-8974-6E107E122B6C}" destId="{B43BE191-AB50-44A0-AAED-E603232BDA17}" srcOrd="1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06E9D254-9BA0-410A-B694-462C88DFA17E}" type="doc">
      <dgm:prSet loTypeId="urn:microsoft.com/office/officeart/2005/8/layout/process1" loCatId="process" qsTypeId="urn:microsoft.com/office/officeart/2005/8/quickstyle/simple1" qsCatId="simple" csTypeId="urn:microsoft.com/office/officeart/2005/8/colors/colorful1" csCatId="colorful" phldr="1"/>
      <dgm:spPr/>
    </dgm:pt>
    <dgm:pt modelId="{70075A2B-D019-4E02-B0E9-2B2FA66A469C}">
      <dgm:prSet phldrT="[Texte]" custT="1"/>
      <dgm:spPr>
        <a:solidFill>
          <a:srgbClr val="CCB3FF"/>
        </a:solidFill>
      </dgm:spPr>
      <dgm:t>
        <a:bodyPr/>
        <a:lstStyle/>
        <a:p>
          <a:r>
            <a:rPr lang="fr-FR" sz="1200" b="1" i="0" u="none" dirty="0">
              <a:solidFill>
                <a:schemeClr val="tx1"/>
              </a:solidFill>
            </a:rPr>
            <a:t>1.1 - Prendre connaissance du dossier de la personne accueillie</a:t>
          </a:r>
          <a:endParaRPr lang="fr-FR" sz="1200" dirty="0">
            <a:solidFill>
              <a:schemeClr val="tx1"/>
            </a:solidFill>
          </a:endParaRPr>
        </a:p>
      </dgm:t>
    </dgm:pt>
    <dgm:pt modelId="{096CE658-5B65-4B12-9340-0988106AC272}" type="parTrans" cxnId="{8C1926F0-BF39-4E69-A074-0FEB1AE71E98}">
      <dgm:prSet/>
      <dgm:spPr/>
      <dgm:t>
        <a:bodyPr/>
        <a:lstStyle/>
        <a:p>
          <a:endParaRPr lang="fr-FR"/>
        </a:p>
      </dgm:t>
    </dgm:pt>
    <dgm:pt modelId="{697132B2-A201-4495-9712-CE5336C6B55B}" type="sibTrans" cxnId="{8C1926F0-BF39-4E69-A074-0FEB1AE71E98}">
      <dgm:prSet/>
      <dgm:spPr>
        <a:solidFill>
          <a:srgbClr val="7030A0"/>
        </a:solidFill>
      </dgm:spPr>
      <dgm:t>
        <a:bodyPr/>
        <a:lstStyle/>
        <a:p>
          <a:endParaRPr lang="fr-FR" dirty="0"/>
        </a:p>
      </dgm:t>
    </dgm:pt>
    <dgm:pt modelId="{EE1B8128-52AD-4B4B-B49E-38BB2E10555E}">
      <dgm:prSet phldrT="[Texte]" custT="1"/>
      <dgm:spPr>
        <a:solidFill>
          <a:srgbClr val="9966FF">
            <a:alpha val="49804"/>
          </a:srgbClr>
        </a:solidFill>
      </dgm:spPr>
      <dgm:t>
        <a:bodyPr/>
        <a:lstStyle/>
        <a:p>
          <a:r>
            <a:rPr lang="fr-FR" sz="1200" b="1" i="0" u="none" dirty="0">
              <a:solidFill>
                <a:schemeClr val="tx1"/>
              </a:solidFill>
            </a:rPr>
            <a:t>1.</a:t>
          </a:r>
          <a:r>
            <a:rPr lang="fr-FR" sz="1200" b="1" dirty="0">
              <a:solidFill>
                <a:schemeClr val="tx1"/>
              </a:solidFill>
            </a:rPr>
            <a:t>3 - Préparer les conditions du maintien et du développement du pouvoir d'agir de la personne accueillie</a:t>
          </a:r>
        </a:p>
      </dgm:t>
    </dgm:pt>
    <dgm:pt modelId="{D89F7EBF-C58E-47B1-A8CC-CF4E4C7323F6}" type="parTrans" cxnId="{A01D3044-5B1A-4281-8153-37A539BFD758}">
      <dgm:prSet/>
      <dgm:spPr/>
      <dgm:t>
        <a:bodyPr/>
        <a:lstStyle/>
        <a:p>
          <a:endParaRPr lang="fr-FR"/>
        </a:p>
      </dgm:t>
    </dgm:pt>
    <dgm:pt modelId="{6E59041A-AAE8-4E44-8937-322ACC9C796C}" type="sibTrans" cxnId="{A01D3044-5B1A-4281-8153-37A539BFD758}">
      <dgm:prSet/>
      <dgm:spPr>
        <a:solidFill>
          <a:srgbClr val="7030A0"/>
        </a:solidFill>
      </dgm:spPr>
      <dgm:t>
        <a:bodyPr/>
        <a:lstStyle/>
        <a:p>
          <a:endParaRPr lang="fr-FR" dirty="0"/>
        </a:p>
      </dgm:t>
    </dgm:pt>
    <dgm:pt modelId="{F060A6EB-AAFD-443E-817E-77111D5EBEE8}">
      <dgm:prSet phldrT="[Texte]" custT="1"/>
      <dgm:spPr>
        <a:solidFill>
          <a:srgbClr val="9966FF">
            <a:alpha val="49804"/>
          </a:srgbClr>
        </a:solidFill>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200" b="1" i="0" u="none" dirty="0">
              <a:solidFill>
                <a:schemeClr val="tx1"/>
              </a:solidFill>
            </a:rPr>
            <a:t>1.4 - Identifier les appuis ou obstacles pour adapter et construire le projet d'accompagnement</a:t>
          </a:r>
          <a:endParaRPr lang="fr-FR" sz="1200" dirty="0">
            <a:solidFill>
              <a:schemeClr val="tx1"/>
            </a:solidFill>
          </a:endParaRPr>
        </a:p>
      </dgm:t>
    </dgm:pt>
    <dgm:pt modelId="{9F4BEB99-F9B4-414F-A20F-A7024FCCE0C1}" type="parTrans" cxnId="{4D621B83-B596-415B-8911-DE51DB652346}">
      <dgm:prSet/>
      <dgm:spPr/>
      <dgm:t>
        <a:bodyPr/>
        <a:lstStyle/>
        <a:p>
          <a:endParaRPr lang="fr-FR"/>
        </a:p>
      </dgm:t>
    </dgm:pt>
    <dgm:pt modelId="{221175DA-72A3-4EE5-ADDA-CDFAA0B4581D}" type="sibTrans" cxnId="{4D621B83-B596-415B-8911-DE51DB652346}">
      <dgm:prSet/>
      <dgm:spPr>
        <a:solidFill>
          <a:srgbClr val="7030A0"/>
        </a:solidFill>
      </dgm:spPr>
      <dgm:t>
        <a:bodyPr/>
        <a:lstStyle/>
        <a:p>
          <a:endParaRPr lang="fr-FR" dirty="0"/>
        </a:p>
      </dgm:t>
    </dgm:pt>
    <dgm:pt modelId="{77731729-0BF5-49E3-BF5F-166A49267D98}">
      <dgm:prSet phldrT="[Texte]" custT="1"/>
      <dgm:spPr>
        <a:solidFill>
          <a:srgbClr val="9966FF">
            <a:alpha val="49804"/>
          </a:srgbClr>
        </a:solidFill>
      </dgm:spPr>
      <dgm:t>
        <a:bodyPr/>
        <a:lstStyle/>
        <a:p>
          <a:r>
            <a:rPr lang="fr-FR" sz="1200" b="1" i="0" u="none" dirty="0">
              <a:solidFill>
                <a:schemeClr val="tx1"/>
              </a:solidFill>
            </a:rPr>
            <a:t>1.</a:t>
          </a:r>
          <a:r>
            <a:rPr lang="fr-FR" sz="1200" b="1" dirty="0">
              <a:solidFill>
                <a:schemeClr val="tx1"/>
              </a:solidFill>
            </a:rPr>
            <a:t>5- Contribuer à l’élaboration du projet personnalisé</a:t>
          </a:r>
        </a:p>
      </dgm:t>
    </dgm:pt>
    <dgm:pt modelId="{741680AE-FB05-4D60-9F2A-0B95613D5175}" type="parTrans" cxnId="{1A01E305-0FAE-4942-B6B2-A6A62E11FBB3}">
      <dgm:prSet/>
      <dgm:spPr/>
      <dgm:t>
        <a:bodyPr/>
        <a:lstStyle/>
        <a:p>
          <a:endParaRPr lang="fr-FR"/>
        </a:p>
      </dgm:t>
    </dgm:pt>
    <dgm:pt modelId="{574700EB-F033-48AE-9575-59B8AE07396E}" type="sibTrans" cxnId="{1A01E305-0FAE-4942-B6B2-A6A62E11FBB3}">
      <dgm:prSet/>
      <dgm:spPr>
        <a:solidFill>
          <a:srgbClr val="7030A0"/>
        </a:solidFill>
      </dgm:spPr>
      <dgm:t>
        <a:bodyPr/>
        <a:lstStyle/>
        <a:p>
          <a:endParaRPr lang="fr-FR" dirty="0"/>
        </a:p>
      </dgm:t>
    </dgm:pt>
    <dgm:pt modelId="{91C81DE6-1004-49AF-A8F9-E2C4FC186271}">
      <dgm:prSet phldrT="[Texte]" custT="1"/>
      <dgm:spPr>
        <a:solidFill>
          <a:srgbClr val="CCB3FF"/>
        </a:solidFill>
      </dgm:spPr>
      <dgm:t>
        <a:bodyPr/>
        <a:lstStyle/>
        <a:p>
          <a:r>
            <a:rPr lang="fr-FR" sz="1200" b="1" i="0" u="none" dirty="0">
              <a:solidFill>
                <a:schemeClr val="tx1"/>
              </a:solidFill>
            </a:rPr>
            <a:t>1.2 - Prendre part à la phase d'accueil et d'insertion de la personne accueillie</a:t>
          </a:r>
          <a:endParaRPr lang="fr-FR" sz="1200" b="1" dirty="0">
            <a:solidFill>
              <a:schemeClr val="tx1"/>
            </a:solidFill>
          </a:endParaRPr>
        </a:p>
      </dgm:t>
    </dgm:pt>
    <dgm:pt modelId="{9C4BB169-AF0A-48C3-8B5C-57BC73E53CFF}" type="parTrans" cxnId="{E91CFB11-DD93-48EA-918A-AA80509417A7}">
      <dgm:prSet/>
      <dgm:spPr/>
      <dgm:t>
        <a:bodyPr/>
        <a:lstStyle/>
        <a:p>
          <a:endParaRPr lang="fr-FR"/>
        </a:p>
      </dgm:t>
    </dgm:pt>
    <dgm:pt modelId="{4B44C332-42C4-46E2-AE42-7B60501A3CE3}" type="sibTrans" cxnId="{E91CFB11-DD93-48EA-918A-AA80509417A7}">
      <dgm:prSet/>
      <dgm:spPr>
        <a:solidFill>
          <a:srgbClr val="7030A0"/>
        </a:solidFill>
      </dgm:spPr>
      <dgm:t>
        <a:bodyPr/>
        <a:lstStyle/>
        <a:p>
          <a:endParaRPr lang="fr-FR" dirty="0"/>
        </a:p>
      </dgm:t>
    </dgm:pt>
    <dgm:pt modelId="{02536BA1-F17A-4AD8-942B-E89901A013FA}">
      <dgm:prSet phldrT="[Texte]" custT="1"/>
      <dgm:spPr>
        <a:solidFill>
          <a:srgbClr val="9966FF">
            <a:alpha val="49804"/>
          </a:srgbClr>
        </a:solidFill>
      </dgm:spPr>
      <dgm:t>
        <a:bodyPr/>
        <a:lstStyle/>
        <a:p>
          <a:r>
            <a:rPr lang="fr-FR" sz="1200" b="1" i="0" u="none" dirty="0">
              <a:solidFill>
                <a:schemeClr val="tx1"/>
              </a:solidFill>
            </a:rPr>
            <a:t>1.</a:t>
          </a:r>
          <a:r>
            <a:rPr lang="fr-FR" sz="1200" b="1" dirty="0">
              <a:solidFill>
                <a:schemeClr val="tx1"/>
              </a:solidFill>
            </a:rPr>
            <a:t>6 - Favoriser le développement du pouvoir d’agir de la personne accueillie</a:t>
          </a:r>
        </a:p>
      </dgm:t>
    </dgm:pt>
    <dgm:pt modelId="{F7003511-7E58-4DD4-BA94-6E80DE8A3F8A}" type="parTrans" cxnId="{9FD6B2A4-2EF8-445B-A69B-50BB00593EFE}">
      <dgm:prSet/>
      <dgm:spPr/>
      <dgm:t>
        <a:bodyPr/>
        <a:lstStyle/>
        <a:p>
          <a:endParaRPr lang="fr-FR"/>
        </a:p>
      </dgm:t>
    </dgm:pt>
    <dgm:pt modelId="{C5008CC3-2CB7-412A-A226-441A3E3A6229}" type="sibTrans" cxnId="{9FD6B2A4-2EF8-445B-A69B-50BB00593EFE}">
      <dgm:prSet/>
      <dgm:spPr/>
      <dgm:t>
        <a:bodyPr/>
        <a:lstStyle/>
        <a:p>
          <a:endParaRPr lang="fr-FR"/>
        </a:p>
      </dgm:t>
    </dgm:pt>
    <dgm:pt modelId="{A432BCD9-EF59-4C1B-8974-6E107E122B6C}" type="pres">
      <dgm:prSet presAssocID="{06E9D254-9BA0-410A-B694-462C88DFA17E}" presName="Name0" presStyleCnt="0">
        <dgm:presLayoutVars>
          <dgm:dir/>
          <dgm:resizeHandles val="exact"/>
        </dgm:presLayoutVars>
      </dgm:prSet>
      <dgm:spPr/>
    </dgm:pt>
    <dgm:pt modelId="{B07E095A-E9CE-4D35-9A96-AB45BFFC453B}" type="pres">
      <dgm:prSet presAssocID="{70075A2B-D019-4E02-B0E9-2B2FA66A469C}" presName="node" presStyleLbl="node1" presStyleIdx="0" presStyleCnt="6" custScaleY="87282" custLinFactNeighborY="3696">
        <dgm:presLayoutVars>
          <dgm:bulletEnabled val="1"/>
        </dgm:presLayoutVars>
      </dgm:prSet>
      <dgm:spPr/>
    </dgm:pt>
    <dgm:pt modelId="{6D2D03AB-D961-4D35-8B99-3FBD1A944D9B}" type="pres">
      <dgm:prSet presAssocID="{697132B2-A201-4495-9712-CE5336C6B55B}" presName="sibTrans" presStyleLbl="sibTrans2D1" presStyleIdx="0" presStyleCnt="5"/>
      <dgm:spPr/>
    </dgm:pt>
    <dgm:pt modelId="{0A9D9C06-B94E-4582-82FA-FDFAC7B2716C}" type="pres">
      <dgm:prSet presAssocID="{697132B2-A201-4495-9712-CE5336C6B55B}" presName="connectorText" presStyleLbl="sibTrans2D1" presStyleIdx="0" presStyleCnt="5"/>
      <dgm:spPr/>
    </dgm:pt>
    <dgm:pt modelId="{05D217FB-A3C5-49DA-8518-70A55841571F}" type="pres">
      <dgm:prSet presAssocID="{91C81DE6-1004-49AF-A8F9-E2C4FC186271}" presName="node" presStyleLbl="node1" presStyleIdx="1" presStyleCnt="6" custScaleY="87370" custLinFactNeighborY="3696">
        <dgm:presLayoutVars>
          <dgm:bulletEnabled val="1"/>
        </dgm:presLayoutVars>
      </dgm:prSet>
      <dgm:spPr/>
    </dgm:pt>
    <dgm:pt modelId="{6F027FF3-EE15-4CC8-98E8-2471ABA9A3E3}" type="pres">
      <dgm:prSet presAssocID="{4B44C332-42C4-46E2-AE42-7B60501A3CE3}" presName="sibTrans" presStyleLbl="sibTrans2D1" presStyleIdx="1" presStyleCnt="5"/>
      <dgm:spPr/>
    </dgm:pt>
    <dgm:pt modelId="{889859FC-9BC7-470B-A9FC-C3571E25E72F}" type="pres">
      <dgm:prSet presAssocID="{4B44C332-42C4-46E2-AE42-7B60501A3CE3}" presName="connectorText" presStyleLbl="sibTrans2D1" presStyleIdx="1" presStyleCnt="5"/>
      <dgm:spPr/>
    </dgm:pt>
    <dgm:pt modelId="{2BA92FA6-6F75-4D98-9AE4-C89BEFB6EAB1}" type="pres">
      <dgm:prSet presAssocID="{EE1B8128-52AD-4B4B-B49E-38BB2E10555E}" presName="node" presStyleLbl="node1" presStyleIdx="2" presStyleCnt="6" custScaleY="87370" custLinFactNeighborY="2772">
        <dgm:presLayoutVars>
          <dgm:bulletEnabled val="1"/>
        </dgm:presLayoutVars>
      </dgm:prSet>
      <dgm:spPr/>
    </dgm:pt>
    <dgm:pt modelId="{74CC351C-77E8-4FD3-9B76-65B3556CF9D2}" type="pres">
      <dgm:prSet presAssocID="{6E59041A-AAE8-4E44-8937-322ACC9C796C}" presName="sibTrans" presStyleLbl="sibTrans2D1" presStyleIdx="2" presStyleCnt="5"/>
      <dgm:spPr/>
    </dgm:pt>
    <dgm:pt modelId="{DD288B27-F349-49C3-A2BC-45B9F42475E6}" type="pres">
      <dgm:prSet presAssocID="{6E59041A-AAE8-4E44-8937-322ACC9C796C}" presName="connectorText" presStyleLbl="sibTrans2D1" presStyleIdx="2" presStyleCnt="5"/>
      <dgm:spPr/>
    </dgm:pt>
    <dgm:pt modelId="{BE6A6345-68E6-4C5E-9E20-B20D319B6D7B}" type="pres">
      <dgm:prSet presAssocID="{F060A6EB-AAFD-443E-817E-77111D5EBEE8}" presName="node" presStyleLbl="node1" presStyleIdx="3" presStyleCnt="6" custScaleY="86252" custLinFactNeighborY="3696">
        <dgm:presLayoutVars>
          <dgm:bulletEnabled val="1"/>
        </dgm:presLayoutVars>
      </dgm:prSet>
      <dgm:spPr/>
    </dgm:pt>
    <dgm:pt modelId="{67DBE72A-9895-4287-91B8-34C16D0F4445}" type="pres">
      <dgm:prSet presAssocID="{221175DA-72A3-4EE5-ADDA-CDFAA0B4581D}" presName="sibTrans" presStyleLbl="sibTrans2D1" presStyleIdx="3" presStyleCnt="5"/>
      <dgm:spPr/>
    </dgm:pt>
    <dgm:pt modelId="{B5F6DFCC-4451-48CB-950A-A5BA53FD2FD7}" type="pres">
      <dgm:prSet presAssocID="{221175DA-72A3-4EE5-ADDA-CDFAA0B4581D}" presName="connectorText" presStyleLbl="sibTrans2D1" presStyleIdx="3" presStyleCnt="5"/>
      <dgm:spPr/>
    </dgm:pt>
    <dgm:pt modelId="{6E89E77D-22EE-427C-8389-3762C136ADB5}" type="pres">
      <dgm:prSet presAssocID="{77731729-0BF5-49E3-BF5F-166A49267D98}" presName="node" presStyleLbl="node1" presStyleIdx="4" presStyleCnt="6" custScaleY="87282" custLinFactNeighborY="3234">
        <dgm:presLayoutVars>
          <dgm:bulletEnabled val="1"/>
        </dgm:presLayoutVars>
      </dgm:prSet>
      <dgm:spPr/>
    </dgm:pt>
    <dgm:pt modelId="{EA171187-5998-4A70-9790-5D6A95B30F17}" type="pres">
      <dgm:prSet presAssocID="{574700EB-F033-48AE-9575-59B8AE07396E}" presName="sibTrans" presStyleLbl="sibTrans2D1" presStyleIdx="4" presStyleCnt="5"/>
      <dgm:spPr/>
    </dgm:pt>
    <dgm:pt modelId="{B809E422-AB26-4C78-855A-E2E42D0A1B0A}" type="pres">
      <dgm:prSet presAssocID="{574700EB-F033-48AE-9575-59B8AE07396E}" presName="connectorText" presStyleLbl="sibTrans2D1" presStyleIdx="4" presStyleCnt="5"/>
      <dgm:spPr/>
    </dgm:pt>
    <dgm:pt modelId="{B43BE191-AB50-44A0-AAED-E603232BDA17}" type="pres">
      <dgm:prSet presAssocID="{02536BA1-F17A-4AD8-942B-E89901A013FA}" presName="node" presStyleLbl="node1" presStyleIdx="5" presStyleCnt="6" custScaleY="93951" custLinFactNeighborY="5467">
        <dgm:presLayoutVars>
          <dgm:bulletEnabled val="1"/>
        </dgm:presLayoutVars>
      </dgm:prSet>
      <dgm:spPr/>
    </dgm:pt>
  </dgm:ptLst>
  <dgm:cxnLst>
    <dgm:cxn modelId="{B23DD103-F897-4E4B-8BEB-CB239EDDFC2F}" type="presOf" srcId="{06E9D254-9BA0-410A-B694-462C88DFA17E}" destId="{A432BCD9-EF59-4C1B-8974-6E107E122B6C}" srcOrd="0" destOrd="0" presId="urn:microsoft.com/office/officeart/2005/8/layout/process1"/>
    <dgm:cxn modelId="{1A01E305-0FAE-4942-B6B2-A6A62E11FBB3}" srcId="{06E9D254-9BA0-410A-B694-462C88DFA17E}" destId="{77731729-0BF5-49E3-BF5F-166A49267D98}" srcOrd="4" destOrd="0" parTransId="{741680AE-FB05-4D60-9F2A-0B95613D5175}" sibTransId="{574700EB-F033-48AE-9575-59B8AE07396E}"/>
    <dgm:cxn modelId="{CBB07710-8A67-4D18-9F6D-6460AF99EF29}" type="presOf" srcId="{91C81DE6-1004-49AF-A8F9-E2C4FC186271}" destId="{05D217FB-A3C5-49DA-8518-70A55841571F}" srcOrd="0" destOrd="0" presId="urn:microsoft.com/office/officeart/2005/8/layout/process1"/>
    <dgm:cxn modelId="{E91CFB11-DD93-48EA-918A-AA80509417A7}" srcId="{06E9D254-9BA0-410A-B694-462C88DFA17E}" destId="{91C81DE6-1004-49AF-A8F9-E2C4FC186271}" srcOrd="1" destOrd="0" parTransId="{9C4BB169-AF0A-48C3-8B5C-57BC73E53CFF}" sibTransId="{4B44C332-42C4-46E2-AE42-7B60501A3CE3}"/>
    <dgm:cxn modelId="{A7AA5A20-51DB-4BBF-8FB5-A747A4BDB13D}" type="presOf" srcId="{221175DA-72A3-4EE5-ADDA-CDFAA0B4581D}" destId="{B5F6DFCC-4451-48CB-950A-A5BA53FD2FD7}" srcOrd="1" destOrd="0" presId="urn:microsoft.com/office/officeart/2005/8/layout/process1"/>
    <dgm:cxn modelId="{CBD6E83B-1DEE-49A6-A1B2-57FA47517C38}" type="presOf" srcId="{4B44C332-42C4-46E2-AE42-7B60501A3CE3}" destId="{6F027FF3-EE15-4CC8-98E8-2471ABA9A3E3}" srcOrd="0" destOrd="0" presId="urn:microsoft.com/office/officeart/2005/8/layout/process1"/>
    <dgm:cxn modelId="{B5B4793F-586C-4CDF-8B01-3EC637EDAF4B}" type="presOf" srcId="{697132B2-A201-4495-9712-CE5336C6B55B}" destId="{0A9D9C06-B94E-4582-82FA-FDFAC7B2716C}" srcOrd="1" destOrd="0" presId="urn:microsoft.com/office/officeart/2005/8/layout/process1"/>
    <dgm:cxn modelId="{F15BB243-9750-4C2F-8311-B73E327E08B1}" type="presOf" srcId="{F060A6EB-AAFD-443E-817E-77111D5EBEE8}" destId="{BE6A6345-68E6-4C5E-9E20-B20D319B6D7B}" srcOrd="0" destOrd="0" presId="urn:microsoft.com/office/officeart/2005/8/layout/process1"/>
    <dgm:cxn modelId="{A01D3044-5B1A-4281-8153-37A539BFD758}" srcId="{06E9D254-9BA0-410A-B694-462C88DFA17E}" destId="{EE1B8128-52AD-4B4B-B49E-38BB2E10555E}" srcOrd="2" destOrd="0" parTransId="{D89F7EBF-C58E-47B1-A8CC-CF4E4C7323F6}" sibTransId="{6E59041A-AAE8-4E44-8937-322ACC9C796C}"/>
    <dgm:cxn modelId="{AB5D0682-AEAD-4B94-A46E-0EC5703A66B7}" type="presOf" srcId="{697132B2-A201-4495-9712-CE5336C6B55B}" destId="{6D2D03AB-D961-4D35-8B99-3FBD1A944D9B}" srcOrd="0" destOrd="0" presId="urn:microsoft.com/office/officeart/2005/8/layout/process1"/>
    <dgm:cxn modelId="{4D621B83-B596-415B-8911-DE51DB652346}" srcId="{06E9D254-9BA0-410A-B694-462C88DFA17E}" destId="{F060A6EB-AAFD-443E-817E-77111D5EBEE8}" srcOrd="3" destOrd="0" parTransId="{9F4BEB99-F9B4-414F-A20F-A7024FCCE0C1}" sibTransId="{221175DA-72A3-4EE5-ADDA-CDFAA0B4581D}"/>
    <dgm:cxn modelId="{E07CFF8E-4026-45D8-8ED7-C367DA848465}" type="presOf" srcId="{574700EB-F033-48AE-9575-59B8AE07396E}" destId="{EA171187-5998-4A70-9790-5D6A95B30F17}" srcOrd="0" destOrd="0" presId="urn:microsoft.com/office/officeart/2005/8/layout/process1"/>
    <dgm:cxn modelId="{9622D494-060C-4A20-8B3A-37964752A18A}" type="presOf" srcId="{6E59041A-AAE8-4E44-8937-322ACC9C796C}" destId="{DD288B27-F349-49C3-A2BC-45B9F42475E6}" srcOrd="1" destOrd="0" presId="urn:microsoft.com/office/officeart/2005/8/layout/process1"/>
    <dgm:cxn modelId="{AC1F479D-5FD1-420E-ADAC-B2D0D75E7B35}" type="presOf" srcId="{70075A2B-D019-4E02-B0E9-2B2FA66A469C}" destId="{B07E095A-E9CE-4D35-9A96-AB45BFFC453B}" srcOrd="0" destOrd="0" presId="urn:microsoft.com/office/officeart/2005/8/layout/process1"/>
    <dgm:cxn modelId="{4FDB509E-D9D7-4E16-89CF-0100C13662A8}" type="presOf" srcId="{EE1B8128-52AD-4B4B-B49E-38BB2E10555E}" destId="{2BA92FA6-6F75-4D98-9AE4-C89BEFB6EAB1}" srcOrd="0" destOrd="0" presId="urn:microsoft.com/office/officeart/2005/8/layout/process1"/>
    <dgm:cxn modelId="{D5DA18A2-ACCE-4FA5-AD79-83C208A82635}" type="presOf" srcId="{4B44C332-42C4-46E2-AE42-7B60501A3CE3}" destId="{889859FC-9BC7-470B-A9FC-C3571E25E72F}" srcOrd="1" destOrd="0" presId="urn:microsoft.com/office/officeart/2005/8/layout/process1"/>
    <dgm:cxn modelId="{9FD6B2A4-2EF8-445B-A69B-50BB00593EFE}" srcId="{06E9D254-9BA0-410A-B694-462C88DFA17E}" destId="{02536BA1-F17A-4AD8-942B-E89901A013FA}" srcOrd="5" destOrd="0" parTransId="{F7003511-7E58-4DD4-BA94-6E80DE8A3F8A}" sibTransId="{C5008CC3-2CB7-412A-A226-441A3E3A6229}"/>
    <dgm:cxn modelId="{0BAC63B7-63DA-465F-BB0F-1B8D9BDF4F3F}" type="presOf" srcId="{02536BA1-F17A-4AD8-942B-E89901A013FA}" destId="{B43BE191-AB50-44A0-AAED-E603232BDA17}" srcOrd="0" destOrd="0" presId="urn:microsoft.com/office/officeart/2005/8/layout/process1"/>
    <dgm:cxn modelId="{9AE62FB9-68AC-47F9-B48F-59DF8A1924D4}" type="presOf" srcId="{77731729-0BF5-49E3-BF5F-166A49267D98}" destId="{6E89E77D-22EE-427C-8389-3762C136ADB5}" srcOrd="0" destOrd="0" presId="urn:microsoft.com/office/officeart/2005/8/layout/process1"/>
    <dgm:cxn modelId="{C1EB7ED9-1511-4F4E-A851-384996765ED2}" type="presOf" srcId="{6E59041A-AAE8-4E44-8937-322ACC9C796C}" destId="{74CC351C-77E8-4FD3-9B76-65B3556CF9D2}" srcOrd="0" destOrd="0" presId="urn:microsoft.com/office/officeart/2005/8/layout/process1"/>
    <dgm:cxn modelId="{8580F7EB-7EA6-44C8-82EB-EB3C7474B640}" type="presOf" srcId="{574700EB-F033-48AE-9575-59B8AE07396E}" destId="{B809E422-AB26-4C78-855A-E2E42D0A1B0A}" srcOrd="1" destOrd="0" presId="urn:microsoft.com/office/officeart/2005/8/layout/process1"/>
    <dgm:cxn modelId="{8C1926F0-BF39-4E69-A074-0FEB1AE71E98}" srcId="{06E9D254-9BA0-410A-B694-462C88DFA17E}" destId="{70075A2B-D019-4E02-B0E9-2B2FA66A469C}" srcOrd="0" destOrd="0" parTransId="{096CE658-5B65-4B12-9340-0988106AC272}" sibTransId="{697132B2-A201-4495-9712-CE5336C6B55B}"/>
    <dgm:cxn modelId="{0F3429F2-6CBA-443C-8A21-EBFFD0B1E6DA}" type="presOf" srcId="{221175DA-72A3-4EE5-ADDA-CDFAA0B4581D}" destId="{67DBE72A-9895-4287-91B8-34C16D0F4445}" srcOrd="0" destOrd="0" presId="urn:microsoft.com/office/officeart/2005/8/layout/process1"/>
    <dgm:cxn modelId="{9C3315A0-63D7-4BB3-B103-B6572DB39193}" type="presParOf" srcId="{A432BCD9-EF59-4C1B-8974-6E107E122B6C}" destId="{B07E095A-E9CE-4D35-9A96-AB45BFFC453B}" srcOrd="0" destOrd="0" presId="urn:microsoft.com/office/officeart/2005/8/layout/process1"/>
    <dgm:cxn modelId="{91AC631B-3102-481D-BAB6-AF39C3DB7C6B}" type="presParOf" srcId="{A432BCD9-EF59-4C1B-8974-6E107E122B6C}" destId="{6D2D03AB-D961-4D35-8B99-3FBD1A944D9B}" srcOrd="1" destOrd="0" presId="urn:microsoft.com/office/officeart/2005/8/layout/process1"/>
    <dgm:cxn modelId="{CABA5ECA-3F61-45DF-A6C9-F32B360776C3}" type="presParOf" srcId="{6D2D03AB-D961-4D35-8B99-3FBD1A944D9B}" destId="{0A9D9C06-B94E-4582-82FA-FDFAC7B2716C}" srcOrd="0" destOrd="0" presId="urn:microsoft.com/office/officeart/2005/8/layout/process1"/>
    <dgm:cxn modelId="{FE24A379-64ED-4D01-845C-2D0382194E05}" type="presParOf" srcId="{A432BCD9-EF59-4C1B-8974-6E107E122B6C}" destId="{05D217FB-A3C5-49DA-8518-70A55841571F}" srcOrd="2" destOrd="0" presId="urn:microsoft.com/office/officeart/2005/8/layout/process1"/>
    <dgm:cxn modelId="{F715579E-3DB4-42EE-897A-3C062FF0E338}" type="presParOf" srcId="{A432BCD9-EF59-4C1B-8974-6E107E122B6C}" destId="{6F027FF3-EE15-4CC8-98E8-2471ABA9A3E3}" srcOrd="3" destOrd="0" presId="urn:microsoft.com/office/officeart/2005/8/layout/process1"/>
    <dgm:cxn modelId="{3F26196F-648C-43E0-BF55-6EDE963C0425}" type="presParOf" srcId="{6F027FF3-EE15-4CC8-98E8-2471ABA9A3E3}" destId="{889859FC-9BC7-470B-A9FC-C3571E25E72F}" srcOrd="0" destOrd="0" presId="urn:microsoft.com/office/officeart/2005/8/layout/process1"/>
    <dgm:cxn modelId="{D9DDA155-0404-4441-9D01-DBE07A1F5985}" type="presParOf" srcId="{A432BCD9-EF59-4C1B-8974-6E107E122B6C}" destId="{2BA92FA6-6F75-4D98-9AE4-C89BEFB6EAB1}" srcOrd="4" destOrd="0" presId="urn:microsoft.com/office/officeart/2005/8/layout/process1"/>
    <dgm:cxn modelId="{AE6248DE-ECA9-4E7D-9F2E-6AB35250B10D}" type="presParOf" srcId="{A432BCD9-EF59-4C1B-8974-6E107E122B6C}" destId="{74CC351C-77E8-4FD3-9B76-65B3556CF9D2}" srcOrd="5" destOrd="0" presId="urn:microsoft.com/office/officeart/2005/8/layout/process1"/>
    <dgm:cxn modelId="{F0274442-BFE7-436C-9364-AA02BC375AF8}" type="presParOf" srcId="{74CC351C-77E8-4FD3-9B76-65B3556CF9D2}" destId="{DD288B27-F349-49C3-A2BC-45B9F42475E6}" srcOrd="0" destOrd="0" presId="urn:microsoft.com/office/officeart/2005/8/layout/process1"/>
    <dgm:cxn modelId="{F39A41E1-7ADA-417E-A176-9C2F5563B50B}" type="presParOf" srcId="{A432BCD9-EF59-4C1B-8974-6E107E122B6C}" destId="{BE6A6345-68E6-4C5E-9E20-B20D319B6D7B}" srcOrd="6" destOrd="0" presId="urn:microsoft.com/office/officeart/2005/8/layout/process1"/>
    <dgm:cxn modelId="{671E1D16-2544-44F4-BFCC-82111F9DC015}" type="presParOf" srcId="{A432BCD9-EF59-4C1B-8974-6E107E122B6C}" destId="{67DBE72A-9895-4287-91B8-34C16D0F4445}" srcOrd="7" destOrd="0" presId="urn:microsoft.com/office/officeart/2005/8/layout/process1"/>
    <dgm:cxn modelId="{FEAA7C27-FDFC-4403-AF5B-F09833CF18C5}" type="presParOf" srcId="{67DBE72A-9895-4287-91B8-34C16D0F4445}" destId="{B5F6DFCC-4451-48CB-950A-A5BA53FD2FD7}" srcOrd="0" destOrd="0" presId="urn:microsoft.com/office/officeart/2005/8/layout/process1"/>
    <dgm:cxn modelId="{DD793203-F841-4A76-B851-8AA98F4AFE48}" type="presParOf" srcId="{A432BCD9-EF59-4C1B-8974-6E107E122B6C}" destId="{6E89E77D-22EE-427C-8389-3762C136ADB5}" srcOrd="8" destOrd="0" presId="urn:microsoft.com/office/officeart/2005/8/layout/process1"/>
    <dgm:cxn modelId="{423BF152-7DAB-447A-8495-E0882E56302F}" type="presParOf" srcId="{A432BCD9-EF59-4C1B-8974-6E107E122B6C}" destId="{EA171187-5998-4A70-9790-5D6A95B30F17}" srcOrd="9" destOrd="0" presId="urn:microsoft.com/office/officeart/2005/8/layout/process1"/>
    <dgm:cxn modelId="{4EEFC642-B289-4BDD-B4E1-7F08575F2706}" type="presParOf" srcId="{EA171187-5998-4A70-9790-5D6A95B30F17}" destId="{B809E422-AB26-4C78-855A-E2E42D0A1B0A}" srcOrd="0" destOrd="0" presId="urn:microsoft.com/office/officeart/2005/8/layout/process1"/>
    <dgm:cxn modelId="{1D693185-4CE4-4EF4-AEE6-EF2F794ABDEA}" type="presParOf" srcId="{A432BCD9-EF59-4C1B-8974-6E107E122B6C}" destId="{B43BE191-AB50-44A0-AAED-E603232BDA17}" srcOrd="1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7B8FF1-4CEB-44AA-B1B3-5FAFC97259F7}">
      <dsp:nvSpPr>
        <dsp:cNvPr id="0" name=""/>
        <dsp:cNvSpPr/>
      </dsp:nvSpPr>
      <dsp:spPr>
        <a:xfrm>
          <a:off x="2871" y="1332248"/>
          <a:ext cx="2465379" cy="86400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fr-FR" sz="2000" kern="1200" dirty="0"/>
            <a:t>Phase 1</a:t>
          </a:r>
        </a:p>
      </dsp:txBody>
      <dsp:txXfrm>
        <a:off x="2871" y="1332248"/>
        <a:ext cx="2465379" cy="576000"/>
      </dsp:txXfrm>
    </dsp:sp>
    <dsp:sp modelId="{0CD7A3C3-90AF-4BFA-A755-754BD61B8D6F}">
      <dsp:nvSpPr>
        <dsp:cNvPr id="0" name=""/>
        <dsp:cNvSpPr/>
      </dsp:nvSpPr>
      <dsp:spPr>
        <a:xfrm>
          <a:off x="507829" y="1908248"/>
          <a:ext cx="2465379" cy="1224000"/>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Char char="•"/>
          </a:pPr>
          <a:r>
            <a:rPr lang="fr-FR" sz="2000" kern="1200" dirty="0"/>
            <a:t>Diagnostic de chaque structure</a:t>
          </a:r>
        </a:p>
      </dsp:txBody>
      <dsp:txXfrm>
        <a:off x="543679" y="1944098"/>
        <a:ext cx="2393679" cy="1152300"/>
      </dsp:txXfrm>
    </dsp:sp>
    <dsp:sp modelId="{A8190B8F-0E9E-4179-A4BD-55A7A107B4D2}">
      <dsp:nvSpPr>
        <dsp:cNvPr id="0" name=""/>
        <dsp:cNvSpPr/>
      </dsp:nvSpPr>
      <dsp:spPr>
        <a:xfrm>
          <a:off x="2841994" y="1313343"/>
          <a:ext cx="792334" cy="61380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FR" sz="1600" kern="1200" dirty="0"/>
        </a:p>
      </dsp:txBody>
      <dsp:txXfrm>
        <a:off x="2841994" y="1436105"/>
        <a:ext cx="608192" cy="368284"/>
      </dsp:txXfrm>
    </dsp:sp>
    <dsp:sp modelId="{B68F1AFE-2451-4FAB-8610-A3772052BF67}">
      <dsp:nvSpPr>
        <dsp:cNvPr id="0" name=""/>
        <dsp:cNvSpPr/>
      </dsp:nvSpPr>
      <dsp:spPr>
        <a:xfrm>
          <a:off x="3963222" y="1332248"/>
          <a:ext cx="2465379" cy="86400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fr-FR" sz="2000" kern="1200" dirty="0"/>
            <a:t>Phase 2</a:t>
          </a:r>
        </a:p>
      </dsp:txBody>
      <dsp:txXfrm>
        <a:off x="3963222" y="1332248"/>
        <a:ext cx="2465379" cy="576000"/>
      </dsp:txXfrm>
    </dsp:sp>
    <dsp:sp modelId="{092CB633-B329-4269-BA08-5382DC518767}">
      <dsp:nvSpPr>
        <dsp:cNvPr id="0" name=""/>
        <dsp:cNvSpPr/>
      </dsp:nvSpPr>
      <dsp:spPr>
        <a:xfrm>
          <a:off x="4468180" y="1908248"/>
          <a:ext cx="2465379" cy="1224000"/>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Char char="•"/>
          </a:pPr>
          <a:r>
            <a:rPr lang="fr-FR" sz="2000" kern="1200" dirty="0"/>
            <a:t>Accompagnement des professionnels</a:t>
          </a:r>
        </a:p>
      </dsp:txBody>
      <dsp:txXfrm>
        <a:off x="4504030" y="1944098"/>
        <a:ext cx="2393679" cy="11523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7E095A-E9CE-4D35-9A96-AB45BFFC453B}">
      <dsp:nvSpPr>
        <dsp:cNvPr id="0" name=""/>
        <dsp:cNvSpPr/>
      </dsp:nvSpPr>
      <dsp:spPr>
        <a:xfrm>
          <a:off x="4369" y="1522750"/>
          <a:ext cx="1117494" cy="1676241"/>
        </a:xfrm>
        <a:prstGeom prst="roundRect">
          <a:avLst>
            <a:gd name="adj" fmla="val 10000"/>
          </a:avLst>
        </a:prstGeom>
        <a:solidFill>
          <a:srgbClr val="CCB3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1.1 - Prendre connaissance du dossier de la personne accueillie</a:t>
          </a:r>
          <a:endParaRPr lang="fr-FR" sz="1200" kern="1200" dirty="0">
            <a:solidFill>
              <a:schemeClr val="tx1"/>
            </a:solidFill>
          </a:endParaRPr>
        </a:p>
      </dsp:txBody>
      <dsp:txXfrm>
        <a:off x="37099" y="1555480"/>
        <a:ext cx="1052034" cy="1610781"/>
      </dsp:txXfrm>
    </dsp:sp>
    <dsp:sp modelId="{6D2D03AB-D961-4D35-8B99-3FBD1A944D9B}">
      <dsp:nvSpPr>
        <dsp:cNvPr id="0" name=""/>
        <dsp:cNvSpPr/>
      </dsp:nvSpPr>
      <dsp:spPr>
        <a:xfrm>
          <a:off x="1233612" y="2222302"/>
          <a:ext cx="236908"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1233612" y="2277730"/>
        <a:ext cx="165836" cy="166282"/>
      </dsp:txXfrm>
    </dsp:sp>
    <dsp:sp modelId="{05D217FB-A3C5-49DA-8518-70A55841571F}">
      <dsp:nvSpPr>
        <dsp:cNvPr id="0" name=""/>
        <dsp:cNvSpPr/>
      </dsp:nvSpPr>
      <dsp:spPr>
        <a:xfrm>
          <a:off x="1568861" y="1522750"/>
          <a:ext cx="1117494" cy="1676241"/>
        </a:xfrm>
        <a:prstGeom prst="roundRect">
          <a:avLst>
            <a:gd name="adj" fmla="val 10000"/>
          </a:avLst>
        </a:prstGeom>
        <a:solidFill>
          <a:srgbClr val="CCB3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1.2 - Prendre part à la phase d'accueil et d'insertion de la personne accueillie</a:t>
          </a:r>
          <a:endParaRPr lang="fr-FR" sz="1200" b="1" kern="1200" dirty="0">
            <a:solidFill>
              <a:schemeClr val="tx1"/>
            </a:solidFill>
          </a:endParaRPr>
        </a:p>
      </dsp:txBody>
      <dsp:txXfrm>
        <a:off x="1601591" y="1555480"/>
        <a:ext cx="1052034" cy="1610781"/>
      </dsp:txXfrm>
    </dsp:sp>
    <dsp:sp modelId="{6F027FF3-EE15-4CC8-98E8-2471ABA9A3E3}">
      <dsp:nvSpPr>
        <dsp:cNvPr id="0" name=""/>
        <dsp:cNvSpPr/>
      </dsp:nvSpPr>
      <dsp:spPr>
        <a:xfrm>
          <a:off x="2798104" y="2222302"/>
          <a:ext cx="236908"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2798104" y="2277730"/>
        <a:ext cx="165836" cy="166282"/>
      </dsp:txXfrm>
    </dsp:sp>
    <dsp:sp modelId="{2BA92FA6-6F75-4D98-9AE4-C89BEFB6EAB1}">
      <dsp:nvSpPr>
        <dsp:cNvPr id="0" name=""/>
        <dsp:cNvSpPr/>
      </dsp:nvSpPr>
      <dsp:spPr>
        <a:xfrm>
          <a:off x="3133352" y="1522750"/>
          <a:ext cx="1117494" cy="1676241"/>
        </a:xfrm>
        <a:prstGeom prst="roundRect">
          <a:avLst>
            <a:gd name="adj" fmla="val 10000"/>
          </a:avLst>
        </a:prstGeom>
        <a:solidFill>
          <a:srgbClr val="9966FF">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a:t>
          </a:r>
          <a:r>
            <a:rPr lang="fr-FR" sz="1200" b="1" kern="1200" dirty="0">
              <a:solidFill>
                <a:schemeClr val="tx1"/>
              </a:solidFill>
            </a:rPr>
            <a:t>3 - Préparer les conditions du maintien et du développement du pouvoir d'agir de la personne accueillie</a:t>
          </a:r>
        </a:p>
      </dsp:txBody>
      <dsp:txXfrm>
        <a:off x="3166082" y="1555480"/>
        <a:ext cx="1052034" cy="1610781"/>
      </dsp:txXfrm>
    </dsp:sp>
    <dsp:sp modelId="{74CC351C-77E8-4FD3-9B76-65B3556CF9D2}">
      <dsp:nvSpPr>
        <dsp:cNvPr id="0" name=""/>
        <dsp:cNvSpPr/>
      </dsp:nvSpPr>
      <dsp:spPr>
        <a:xfrm>
          <a:off x="4362596" y="2222302"/>
          <a:ext cx="236908"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4362596" y="2277730"/>
        <a:ext cx="165836" cy="166282"/>
      </dsp:txXfrm>
    </dsp:sp>
    <dsp:sp modelId="{BE6A6345-68E6-4C5E-9E20-B20D319B6D7B}">
      <dsp:nvSpPr>
        <dsp:cNvPr id="0" name=""/>
        <dsp:cNvSpPr/>
      </dsp:nvSpPr>
      <dsp:spPr>
        <a:xfrm>
          <a:off x="4697844" y="1522750"/>
          <a:ext cx="1117494" cy="1676241"/>
        </a:xfrm>
        <a:prstGeom prst="roundRect">
          <a:avLst>
            <a:gd name="adj" fmla="val 10000"/>
          </a:avLst>
        </a:prstGeom>
        <a:solidFill>
          <a:srgbClr val="9966FF">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200" b="1" i="0" u="none" kern="1200" dirty="0">
              <a:solidFill>
                <a:schemeClr val="tx1"/>
              </a:solidFill>
            </a:rPr>
            <a:t>1.4 - Identifier les appuis ou obstacles pour adapter et construire le projet d'accompagnement</a:t>
          </a:r>
          <a:endParaRPr lang="fr-FR" sz="1200" kern="1200" dirty="0">
            <a:solidFill>
              <a:schemeClr val="tx1"/>
            </a:solidFill>
          </a:endParaRPr>
        </a:p>
      </dsp:txBody>
      <dsp:txXfrm>
        <a:off x="4730574" y="1555480"/>
        <a:ext cx="1052034" cy="1610781"/>
      </dsp:txXfrm>
    </dsp:sp>
    <dsp:sp modelId="{67DBE72A-9895-4287-91B8-34C16D0F4445}">
      <dsp:nvSpPr>
        <dsp:cNvPr id="0" name=""/>
        <dsp:cNvSpPr/>
      </dsp:nvSpPr>
      <dsp:spPr>
        <a:xfrm>
          <a:off x="5927087" y="2222302"/>
          <a:ext cx="236908"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5927087" y="2277730"/>
        <a:ext cx="165836" cy="166282"/>
      </dsp:txXfrm>
    </dsp:sp>
    <dsp:sp modelId="{6E89E77D-22EE-427C-8389-3762C136ADB5}">
      <dsp:nvSpPr>
        <dsp:cNvPr id="0" name=""/>
        <dsp:cNvSpPr/>
      </dsp:nvSpPr>
      <dsp:spPr>
        <a:xfrm>
          <a:off x="6262335" y="1522750"/>
          <a:ext cx="1117494" cy="1676241"/>
        </a:xfrm>
        <a:prstGeom prst="roundRect">
          <a:avLst>
            <a:gd name="adj" fmla="val 10000"/>
          </a:avLst>
        </a:prstGeom>
        <a:solidFill>
          <a:srgbClr val="9966FF">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a:t>
          </a:r>
          <a:r>
            <a:rPr lang="fr-FR" sz="1200" b="1" kern="1200" dirty="0">
              <a:solidFill>
                <a:schemeClr val="tx1"/>
              </a:solidFill>
            </a:rPr>
            <a:t>5- Contribuer à l’élaboration du projet personnalisé</a:t>
          </a:r>
        </a:p>
      </dsp:txBody>
      <dsp:txXfrm>
        <a:off x="6295065" y="1555480"/>
        <a:ext cx="1052034" cy="1610781"/>
      </dsp:txXfrm>
    </dsp:sp>
    <dsp:sp modelId="{EA171187-5998-4A70-9790-5D6A95B30F17}">
      <dsp:nvSpPr>
        <dsp:cNvPr id="0" name=""/>
        <dsp:cNvSpPr/>
      </dsp:nvSpPr>
      <dsp:spPr>
        <a:xfrm>
          <a:off x="7491579" y="2222302"/>
          <a:ext cx="236908"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7491579" y="2277730"/>
        <a:ext cx="165836" cy="166282"/>
      </dsp:txXfrm>
    </dsp:sp>
    <dsp:sp modelId="{B43BE191-AB50-44A0-AAED-E603232BDA17}">
      <dsp:nvSpPr>
        <dsp:cNvPr id="0" name=""/>
        <dsp:cNvSpPr/>
      </dsp:nvSpPr>
      <dsp:spPr>
        <a:xfrm>
          <a:off x="7826827" y="1522750"/>
          <a:ext cx="1117494" cy="1676241"/>
        </a:xfrm>
        <a:prstGeom prst="roundRect">
          <a:avLst>
            <a:gd name="adj" fmla="val 10000"/>
          </a:avLst>
        </a:prstGeom>
        <a:solidFill>
          <a:srgbClr val="9966FF">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a:t>
          </a:r>
          <a:r>
            <a:rPr lang="fr-FR" sz="1200" b="1" kern="1200" dirty="0">
              <a:solidFill>
                <a:schemeClr val="tx1"/>
              </a:solidFill>
            </a:rPr>
            <a:t>6 - Favoriser le développement du pouvoir d’agir de la personne accueillie</a:t>
          </a:r>
        </a:p>
      </dsp:txBody>
      <dsp:txXfrm>
        <a:off x="7859557" y="1555480"/>
        <a:ext cx="1052034" cy="16107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7E095A-E9CE-4D35-9A96-AB45BFFC453B}">
      <dsp:nvSpPr>
        <dsp:cNvPr id="0" name=""/>
        <dsp:cNvSpPr/>
      </dsp:nvSpPr>
      <dsp:spPr>
        <a:xfrm>
          <a:off x="4369" y="1697830"/>
          <a:ext cx="1117494" cy="1448780"/>
        </a:xfrm>
        <a:prstGeom prst="roundRect">
          <a:avLst>
            <a:gd name="adj" fmla="val 10000"/>
          </a:avLst>
        </a:prstGeom>
        <a:solidFill>
          <a:srgbClr val="CCB3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1.1 - Prendre connaissance du dossier de la personne accueillie</a:t>
          </a:r>
          <a:endParaRPr lang="fr-FR" sz="1200" kern="1200" dirty="0">
            <a:solidFill>
              <a:schemeClr val="tx1"/>
            </a:solidFill>
          </a:endParaRPr>
        </a:p>
      </dsp:txBody>
      <dsp:txXfrm>
        <a:off x="37099" y="1730560"/>
        <a:ext cx="1052034" cy="1383320"/>
      </dsp:txXfrm>
    </dsp:sp>
    <dsp:sp modelId="{6D2D03AB-D961-4D35-8B99-3FBD1A944D9B}">
      <dsp:nvSpPr>
        <dsp:cNvPr id="0" name=""/>
        <dsp:cNvSpPr/>
      </dsp:nvSpPr>
      <dsp:spPr>
        <a:xfrm>
          <a:off x="1233612" y="2283651"/>
          <a:ext cx="236908"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1233612" y="2339079"/>
        <a:ext cx="165836" cy="166282"/>
      </dsp:txXfrm>
    </dsp:sp>
    <dsp:sp modelId="{05D217FB-A3C5-49DA-8518-70A55841571F}">
      <dsp:nvSpPr>
        <dsp:cNvPr id="0" name=""/>
        <dsp:cNvSpPr/>
      </dsp:nvSpPr>
      <dsp:spPr>
        <a:xfrm>
          <a:off x="1568861" y="1697100"/>
          <a:ext cx="1117494" cy="1450241"/>
        </a:xfrm>
        <a:prstGeom prst="roundRect">
          <a:avLst>
            <a:gd name="adj" fmla="val 10000"/>
          </a:avLst>
        </a:prstGeom>
        <a:solidFill>
          <a:srgbClr val="CCB3F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1.2 - Prendre part à la phase d'accueil et d'insertion de la personne accueillie</a:t>
          </a:r>
          <a:endParaRPr lang="fr-FR" sz="1200" b="1" kern="1200" dirty="0">
            <a:solidFill>
              <a:schemeClr val="tx1"/>
            </a:solidFill>
          </a:endParaRPr>
        </a:p>
      </dsp:txBody>
      <dsp:txXfrm>
        <a:off x="1601591" y="1729830"/>
        <a:ext cx="1052034" cy="1384781"/>
      </dsp:txXfrm>
    </dsp:sp>
    <dsp:sp modelId="{6F027FF3-EE15-4CC8-98E8-2471ABA9A3E3}">
      <dsp:nvSpPr>
        <dsp:cNvPr id="0" name=""/>
        <dsp:cNvSpPr/>
      </dsp:nvSpPr>
      <dsp:spPr>
        <a:xfrm rot="21566299">
          <a:off x="2798098" y="2275917"/>
          <a:ext cx="236920"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2798100" y="2331693"/>
        <a:ext cx="165844" cy="166282"/>
      </dsp:txXfrm>
    </dsp:sp>
    <dsp:sp modelId="{2BA92FA6-6F75-4D98-9AE4-C89BEFB6EAB1}">
      <dsp:nvSpPr>
        <dsp:cNvPr id="0" name=""/>
        <dsp:cNvSpPr/>
      </dsp:nvSpPr>
      <dsp:spPr>
        <a:xfrm>
          <a:off x="3133352" y="1681762"/>
          <a:ext cx="1117494" cy="1450241"/>
        </a:xfrm>
        <a:prstGeom prst="roundRect">
          <a:avLst>
            <a:gd name="adj" fmla="val 10000"/>
          </a:avLst>
        </a:prstGeom>
        <a:solidFill>
          <a:srgbClr val="9966FF">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a:t>
          </a:r>
          <a:r>
            <a:rPr lang="fr-FR" sz="1200" b="1" kern="1200" dirty="0">
              <a:solidFill>
                <a:schemeClr val="tx1"/>
              </a:solidFill>
            </a:rPr>
            <a:t>3 - Préparer les conditions du maintien et du développement du pouvoir d'agir de la personne accueillie</a:t>
          </a:r>
        </a:p>
      </dsp:txBody>
      <dsp:txXfrm>
        <a:off x="3166082" y="1714492"/>
        <a:ext cx="1052034" cy="1384781"/>
      </dsp:txXfrm>
    </dsp:sp>
    <dsp:sp modelId="{74CC351C-77E8-4FD3-9B76-65B3556CF9D2}">
      <dsp:nvSpPr>
        <dsp:cNvPr id="0" name=""/>
        <dsp:cNvSpPr/>
      </dsp:nvSpPr>
      <dsp:spPr>
        <a:xfrm rot="33701">
          <a:off x="4362590" y="2276048"/>
          <a:ext cx="236920"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4362592" y="2331128"/>
        <a:ext cx="165844" cy="166282"/>
      </dsp:txXfrm>
    </dsp:sp>
    <dsp:sp modelId="{BE6A6345-68E6-4C5E-9E20-B20D319B6D7B}">
      <dsp:nvSpPr>
        <dsp:cNvPr id="0" name=""/>
        <dsp:cNvSpPr/>
      </dsp:nvSpPr>
      <dsp:spPr>
        <a:xfrm>
          <a:off x="4697844" y="1706379"/>
          <a:ext cx="1117494" cy="1431683"/>
        </a:xfrm>
        <a:prstGeom prst="roundRect">
          <a:avLst>
            <a:gd name="adj" fmla="val 10000"/>
          </a:avLst>
        </a:prstGeom>
        <a:solidFill>
          <a:srgbClr val="9966FF">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200" b="1" i="0" u="none" kern="1200" dirty="0">
              <a:solidFill>
                <a:schemeClr val="tx1"/>
              </a:solidFill>
            </a:rPr>
            <a:t>1.4 - Identifier les appuis ou obstacles pour adapter et construire le projet d'accompagnement</a:t>
          </a:r>
          <a:endParaRPr lang="fr-FR" sz="1200" kern="1200" dirty="0">
            <a:solidFill>
              <a:schemeClr val="tx1"/>
            </a:solidFill>
          </a:endParaRPr>
        </a:p>
      </dsp:txBody>
      <dsp:txXfrm>
        <a:off x="4730574" y="1739109"/>
        <a:ext cx="1052034" cy="1366223"/>
      </dsp:txXfrm>
    </dsp:sp>
    <dsp:sp modelId="{67DBE72A-9895-4287-91B8-34C16D0F4445}">
      <dsp:nvSpPr>
        <dsp:cNvPr id="0" name=""/>
        <dsp:cNvSpPr/>
      </dsp:nvSpPr>
      <dsp:spPr>
        <a:xfrm rot="21583149">
          <a:off x="5927086" y="2279784"/>
          <a:ext cx="236911"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5927086" y="2335386"/>
        <a:ext cx="165838" cy="166282"/>
      </dsp:txXfrm>
    </dsp:sp>
    <dsp:sp modelId="{6E89E77D-22EE-427C-8389-3762C136ADB5}">
      <dsp:nvSpPr>
        <dsp:cNvPr id="0" name=""/>
        <dsp:cNvSpPr/>
      </dsp:nvSpPr>
      <dsp:spPr>
        <a:xfrm>
          <a:off x="6262335" y="1690161"/>
          <a:ext cx="1117494" cy="1448780"/>
        </a:xfrm>
        <a:prstGeom prst="roundRect">
          <a:avLst>
            <a:gd name="adj" fmla="val 10000"/>
          </a:avLst>
        </a:prstGeom>
        <a:solidFill>
          <a:srgbClr val="9966FF">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a:t>
          </a:r>
          <a:r>
            <a:rPr lang="fr-FR" sz="1200" b="1" kern="1200" dirty="0">
              <a:solidFill>
                <a:schemeClr val="tx1"/>
              </a:solidFill>
            </a:rPr>
            <a:t>5- Contribuer à l’élaboration du projet personnalisé</a:t>
          </a:r>
        </a:p>
      </dsp:txBody>
      <dsp:txXfrm>
        <a:off x="6295065" y="1722891"/>
        <a:ext cx="1052034" cy="1383320"/>
      </dsp:txXfrm>
    </dsp:sp>
    <dsp:sp modelId="{EA171187-5998-4A70-9790-5D6A95B30F17}">
      <dsp:nvSpPr>
        <dsp:cNvPr id="0" name=""/>
        <dsp:cNvSpPr/>
      </dsp:nvSpPr>
      <dsp:spPr>
        <a:xfrm rot="81430">
          <a:off x="7491546" y="2294674"/>
          <a:ext cx="236975" cy="277138"/>
        </a:xfrm>
        <a:prstGeom prst="rightArrow">
          <a:avLst>
            <a:gd name="adj1" fmla="val 60000"/>
            <a:gd name="adj2" fmla="val 50000"/>
          </a:avLst>
        </a:prstGeom>
        <a:solidFill>
          <a:srgbClr val="7030A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fr-FR" sz="1100" kern="1200" dirty="0"/>
        </a:p>
      </dsp:txBody>
      <dsp:txXfrm>
        <a:off x="7491556" y="2349260"/>
        <a:ext cx="165883" cy="166282"/>
      </dsp:txXfrm>
    </dsp:sp>
    <dsp:sp modelId="{B43BE191-AB50-44A0-AAED-E603232BDA17}">
      <dsp:nvSpPr>
        <dsp:cNvPr id="0" name=""/>
        <dsp:cNvSpPr/>
      </dsp:nvSpPr>
      <dsp:spPr>
        <a:xfrm>
          <a:off x="7826827" y="1671878"/>
          <a:ext cx="1117494" cy="1559478"/>
        </a:xfrm>
        <a:prstGeom prst="roundRect">
          <a:avLst>
            <a:gd name="adj" fmla="val 10000"/>
          </a:avLst>
        </a:prstGeom>
        <a:solidFill>
          <a:srgbClr val="9966FF">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1.</a:t>
          </a:r>
          <a:r>
            <a:rPr lang="fr-FR" sz="1200" b="1" kern="1200" dirty="0">
              <a:solidFill>
                <a:schemeClr val="tx1"/>
              </a:solidFill>
            </a:rPr>
            <a:t>6 - Favoriser le développement du pouvoir d’agir de la personne accueillie</a:t>
          </a:r>
        </a:p>
      </dsp:txBody>
      <dsp:txXfrm>
        <a:off x="7859557" y="1704608"/>
        <a:ext cx="1052034" cy="149401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ADC01-B781-4E10-8F65-32FB01D1955D}" type="datetimeFigureOut">
              <a:rPr lang="fr-FR" smtClean="0"/>
              <a:t>01/09/2025</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F26C11-6813-437B-B847-825E07922E1D}" type="slidenum">
              <a:rPr lang="fr-FR" smtClean="0"/>
              <a:t>‹N°›</a:t>
            </a:fld>
            <a:endParaRPr lang="fr-FR"/>
          </a:p>
        </p:txBody>
      </p:sp>
    </p:spTree>
    <p:extLst>
      <p:ext uri="{BB962C8B-B14F-4D97-AF65-F5344CB8AC3E}">
        <p14:creationId xmlns:p14="http://schemas.microsoft.com/office/powerpoint/2010/main" val="2134275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9/1/2025</a:t>
            </a:fld>
            <a:endParaRPr lang="en-US"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379674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7C3F127-B8B6-4207-8C51-AA84C2CF9A95}" type="datetimeFigureOut">
              <a:rPr lang="fr-FR" smtClean="0"/>
              <a:t>01/09/2025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2705201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9/1/2025</a:t>
            </a:fld>
            <a:endParaRPr lang="en-US" dirty="0"/>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91493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9/1/2025</a:t>
            </a:fld>
            <a:endParaRPr lang="en-US" dirty="0"/>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064392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C764DE79-268F-4C1A-8933-263129D2AF90}" type="datetimeFigureOut">
              <a:rPr lang="en-US" dirty="0"/>
              <a:t>9/1/2025</a:t>
            </a:fld>
            <a:endParaRPr lang="en-US" dirty="0"/>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825516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9/1/2025</a:t>
            </a:fld>
            <a:endParaRPr lang="en-US" dirty="0"/>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451498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9/1/2025</a:t>
            </a:fld>
            <a:endParaRPr lang="en-US" dirty="0"/>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255354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9/1/2025</a:t>
            </a:fld>
            <a:endParaRPr lang="en-US" dirty="0"/>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2183267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9/1/2025</a:t>
            </a:fld>
            <a:endParaRPr lang="en-US" dirty="0"/>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16463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9/1/2025</a:t>
            </a:fld>
            <a:endParaRPr lang="en-US" dirty="0"/>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980059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764DE79-268F-4C1A-8933-263129D2AF90}" type="datetimeFigureOut">
              <a:rPr lang="en-US" dirty="0"/>
              <a:t>9/1/2025</a:t>
            </a:fld>
            <a:endParaRPr lang="en-US" dirty="0"/>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903708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9/1/2025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‹N°›</a:t>
            </a:fld>
            <a:endParaRPr lang="en-US" dirty="0"/>
          </a:p>
        </p:txBody>
      </p:sp>
      <p:pic>
        <p:nvPicPr>
          <p:cNvPr id="12" name="Image 11">
            <a:extLst>
              <a:ext uri="{FF2B5EF4-FFF2-40B4-BE49-F238E27FC236}">
                <a16:creationId xmlns:a16="http://schemas.microsoft.com/office/drawing/2014/main" id="{69D1F5D3-8DFB-4AE5-A09F-42F3452974C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651414" y="6015110"/>
            <a:ext cx="682481" cy="682481"/>
          </a:xfrm>
          <a:prstGeom prst="rect">
            <a:avLst/>
          </a:prstGeom>
        </p:spPr>
      </p:pic>
      <p:pic>
        <p:nvPicPr>
          <p:cNvPr id="13" name="Image 12">
            <a:extLst>
              <a:ext uri="{FF2B5EF4-FFF2-40B4-BE49-F238E27FC236}">
                <a16:creationId xmlns:a16="http://schemas.microsoft.com/office/drawing/2014/main" id="{D243E330-A2D1-4DE0-B581-34469F12E802}"/>
              </a:ext>
            </a:extLst>
          </p:cNvPr>
          <p:cNvPicPr>
            <a:picLocks noChangeAspect="1"/>
          </p:cNvPicPr>
          <p:nvPr userDrawn="1"/>
        </p:nvPicPr>
        <p:blipFill>
          <a:blip r:embed="rId14"/>
          <a:stretch>
            <a:fillRect/>
          </a:stretch>
        </p:blipFill>
        <p:spPr>
          <a:xfrm>
            <a:off x="6457952" y="5933759"/>
            <a:ext cx="901856" cy="900000"/>
          </a:xfrm>
          <a:prstGeom prst="rect">
            <a:avLst/>
          </a:prstGeom>
        </p:spPr>
      </p:pic>
      <p:pic>
        <p:nvPicPr>
          <p:cNvPr id="14" name="Graphique 13">
            <a:extLst>
              <a:ext uri="{FF2B5EF4-FFF2-40B4-BE49-F238E27FC236}">
                <a16:creationId xmlns:a16="http://schemas.microsoft.com/office/drawing/2014/main" id="{073B0F6D-CC8C-4B7A-9258-85F046551308}"/>
              </a:ext>
            </a:extLst>
          </p:cNvPr>
          <p:cNvPicPr>
            <a:picLocks noChangeAspect="1"/>
          </p:cNvPicPr>
          <p:nvPr userDrawn="1"/>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610935" y="5999926"/>
            <a:ext cx="1398694" cy="767667"/>
          </a:xfrm>
          <a:prstGeom prst="rect">
            <a:avLst/>
          </a:prstGeom>
        </p:spPr>
      </p:pic>
      <p:pic>
        <p:nvPicPr>
          <p:cNvPr id="10" name="Image 9" descr="Une image contenant texte, Police, capture d’écran, Graphique&#10;&#10;Le contenu généré par l’IA peut être incorrect.">
            <a:extLst>
              <a:ext uri="{FF2B5EF4-FFF2-40B4-BE49-F238E27FC236}">
                <a16:creationId xmlns:a16="http://schemas.microsoft.com/office/drawing/2014/main" id="{721308D1-9CE0-B066-B2C1-D1DB3AA40516}"/>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19297" y="6096462"/>
            <a:ext cx="1364005" cy="519778"/>
          </a:xfrm>
          <a:prstGeom prst="rect">
            <a:avLst/>
          </a:prstGeom>
        </p:spPr>
      </p:pic>
    </p:spTree>
    <p:extLst>
      <p:ext uri="{BB962C8B-B14F-4D97-AF65-F5344CB8AC3E}">
        <p14:creationId xmlns:p14="http://schemas.microsoft.com/office/powerpoint/2010/main" val="13736313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6.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18150"/>
            <a:ext cx="7772400" cy="2387600"/>
          </a:xfrm>
        </p:spPr>
        <p:txBody>
          <a:bodyPr>
            <a:noAutofit/>
          </a:bodyPr>
          <a:lstStyle/>
          <a:p>
            <a:r>
              <a:rPr lang="fr-FR" sz="4400" b="1" cap="small" dirty="0"/>
              <a:t>démarche d’accompagnement des pratiques professionnelles au regard du public accueilli dans le secteur médico-social</a:t>
            </a:r>
            <a:endParaRPr lang="fr-FR" sz="4400" dirty="0"/>
          </a:p>
        </p:txBody>
      </p:sp>
      <p:sp>
        <p:nvSpPr>
          <p:cNvPr id="3" name="Sous-titre 2"/>
          <p:cNvSpPr>
            <a:spLocks noGrp="1"/>
          </p:cNvSpPr>
          <p:nvPr>
            <p:ph type="subTitle" idx="1"/>
          </p:nvPr>
        </p:nvSpPr>
        <p:spPr>
          <a:xfrm>
            <a:off x="827584" y="4797152"/>
            <a:ext cx="7526530" cy="792088"/>
          </a:xfrm>
        </p:spPr>
        <p:txBody>
          <a:bodyPr>
            <a:normAutofit fontScale="85000" lnSpcReduction="10000"/>
          </a:bodyPr>
          <a:lstStyle/>
          <a:p>
            <a:r>
              <a:rPr lang="fr-FR" sz="3600" dirty="0">
                <a:solidFill>
                  <a:schemeClr val="tx1"/>
                </a:solidFill>
              </a:rPr>
              <a:t>Méthode de diagnostic et d’accompagnement</a:t>
            </a:r>
          </a:p>
          <a:p>
            <a:endParaRPr lang="fr-FR" sz="3600" b="1" u="sng" dirty="0">
              <a:solidFill>
                <a:schemeClr val="tx1"/>
              </a:solidFill>
            </a:endParaRPr>
          </a:p>
        </p:txBody>
      </p:sp>
      <p:sp>
        <p:nvSpPr>
          <p:cNvPr id="4" name="Espace réservé du numéro de diapositive 3"/>
          <p:cNvSpPr>
            <a:spLocks noGrp="1"/>
          </p:cNvSpPr>
          <p:nvPr>
            <p:ph type="sldNum" sz="quarter" idx="12"/>
          </p:nvPr>
        </p:nvSpPr>
        <p:spPr/>
        <p:txBody>
          <a:bodyPr/>
          <a:lstStyle/>
          <a:p>
            <a:fld id="{8522EC9A-994F-437E-9F47-DB8BE9158E8B}" type="slidenum">
              <a:rPr lang="fr-FR" smtClean="0"/>
              <a:t>1</a:t>
            </a:fld>
            <a:endParaRPr lang="fr-FR" dirty="0"/>
          </a:p>
        </p:txBody>
      </p:sp>
    </p:spTree>
    <p:extLst>
      <p:ext uri="{BB962C8B-B14F-4D97-AF65-F5344CB8AC3E}">
        <p14:creationId xmlns:p14="http://schemas.microsoft.com/office/powerpoint/2010/main" val="1410928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4"/>
          <p:cNvSpPr txBox="1">
            <a:spLocks/>
          </p:cNvSpPr>
          <p:nvPr/>
        </p:nvSpPr>
        <p:spPr>
          <a:xfrm>
            <a:off x="628650" y="182838"/>
            <a:ext cx="788670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b="1" dirty="0">
                <a:solidFill>
                  <a:schemeClr val="bg1"/>
                </a:solidFill>
              </a:rPr>
              <a:t>Participer à l'accueil multidisciplinaire de l'usager en relation avec ses proches</a:t>
            </a:r>
            <a:endParaRPr lang="fr-FR" dirty="0">
              <a:solidFill>
                <a:schemeClr val="bg1"/>
              </a:solidFill>
            </a:endParaRPr>
          </a:p>
        </p:txBody>
      </p:sp>
      <p:graphicFrame>
        <p:nvGraphicFramePr>
          <p:cNvPr id="12" name="Espace réservé du contenu 11">
            <a:extLst>
              <a:ext uri="{FF2B5EF4-FFF2-40B4-BE49-F238E27FC236}">
                <a16:creationId xmlns:a16="http://schemas.microsoft.com/office/drawing/2014/main" id="{00000000-0008-0000-0400-000005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22296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4"/>
          <p:cNvSpPr txBox="1">
            <a:spLocks/>
          </p:cNvSpPr>
          <p:nvPr/>
        </p:nvSpPr>
        <p:spPr>
          <a:xfrm>
            <a:off x="628650" y="182838"/>
            <a:ext cx="788670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b="1" dirty="0">
                <a:solidFill>
                  <a:schemeClr val="bg1"/>
                </a:solidFill>
              </a:rPr>
              <a:t>Participer à l'accueil multidisciplinaire de l'usager en relation avec ses proches</a:t>
            </a:r>
            <a:endParaRPr lang="fr-FR" dirty="0">
              <a:solidFill>
                <a:schemeClr val="bg1"/>
              </a:solidFill>
            </a:endParaRPr>
          </a:p>
        </p:txBody>
      </p:sp>
      <p:graphicFrame>
        <p:nvGraphicFramePr>
          <p:cNvPr id="12" name="Espace réservé du contenu 11">
            <a:extLst>
              <a:ext uri="{FF2B5EF4-FFF2-40B4-BE49-F238E27FC236}">
                <a16:creationId xmlns:a16="http://schemas.microsoft.com/office/drawing/2014/main" id="{00000000-0008-0000-0400-000004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8826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4"/>
          <p:cNvSpPr txBox="1">
            <a:spLocks/>
          </p:cNvSpPr>
          <p:nvPr/>
        </p:nvSpPr>
        <p:spPr>
          <a:xfrm>
            <a:off x="628650" y="182838"/>
            <a:ext cx="788670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b="1" dirty="0">
                <a:solidFill>
                  <a:schemeClr val="bg1"/>
                </a:solidFill>
              </a:rPr>
              <a:t>Participer à l'accueil multidisciplinaire de l'usager en relation avec ses proches</a:t>
            </a:r>
            <a:endParaRPr lang="fr-FR" dirty="0">
              <a:solidFill>
                <a:schemeClr val="bg1"/>
              </a:solidFill>
            </a:endParaRPr>
          </a:p>
        </p:txBody>
      </p:sp>
      <p:graphicFrame>
        <p:nvGraphicFramePr>
          <p:cNvPr id="12" name="Espace réservé du contenu 11">
            <a:extLst>
              <a:ext uri="{FF2B5EF4-FFF2-40B4-BE49-F238E27FC236}">
                <a16:creationId xmlns:a16="http://schemas.microsoft.com/office/drawing/2014/main" id="{00000000-0008-0000-0400-000003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43235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Espace réservé du contenu 6">
            <a:extLst>
              <a:ext uri="{FF2B5EF4-FFF2-40B4-BE49-F238E27FC236}">
                <a16:creationId xmlns:a16="http://schemas.microsoft.com/office/drawing/2014/main" id="{00AB9873-C67A-446D-844C-6FEA25020FC8}"/>
              </a:ext>
            </a:extLst>
          </p:cNvPr>
          <p:cNvGraphicFramePr>
            <a:graphicFrameLocks/>
          </p:cNvGraphicFramePr>
          <p:nvPr>
            <p:extLst>
              <p:ext uri="{D42A27DB-BD31-4B8C-83A1-F6EECF244321}">
                <p14:modId xmlns:p14="http://schemas.microsoft.com/office/powerpoint/2010/main" val="1333447331"/>
              </p:ext>
            </p:extLst>
          </p:nvPr>
        </p:nvGraphicFramePr>
        <p:xfrm>
          <a:off x="97655" y="-821268"/>
          <a:ext cx="8948691" cy="4721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itre 4"/>
          <p:cNvSpPr txBox="1">
            <a:spLocks/>
          </p:cNvSpPr>
          <p:nvPr/>
        </p:nvSpPr>
        <p:spPr>
          <a:xfrm>
            <a:off x="628650" y="182838"/>
            <a:ext cx="788670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b="1" dirty="0">
                <a:solidFill>
                  <a:schemeClr val="bg1"/>
                </a:solidFill>
              </a:rPr>
              <a:t>Participer à l'accueil multidisciplinaire de l'usager en relation avec ses proches</a:t>
            </a:r>
            <a:endParaRPr lang="fr-FR" dirty="0">
              <a:solidFill>
                <a:schemeClr val="bg1"/>
              </a:solidFill>
            </a:endParaRPr>
          </a:p>
        </p:txBody>
      </p:sp>
      <p:sp>
        <p:nvSpPr>
          <p:cNvPr id="4" name="Accolade fermante 3">
            <a:extLst>
              <a:ext uri="{FF2B5EF4-FFF2-40B4-BE49-F238E27FC236}">
                <a16:creationId xmlns:a16="http://schemas.microsoft.com/office/drawing/2014/main" id="{7D8018C6-343B-484B-BC01-F14E06CB0C0B}"/>
              </a:ext>
            </a:extLst>
          </p:cNvPr>
          <p:cNvSpPr/>
          <p:nvPr/>
        </p:nvSpPr>
        <p:spPr>
          <a:xfrm rot="5400000">
            <a:off x="327070" y="1816088"/>
            <a:ext cx="650876" cy="112746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dirty="0"/>
          </a:p>
        </p:txBody>
      </p:sp>
      <p:sp>
        <p:nvSpPr>
          <p:cNvPr id="7" name="Accolade fermante 6">
            <a:extLst>
              <a:ext uri="{FF2B5EF4-FFF2-40B4-BE49-F238E27FC236}">
                <a16:creationId xmlns:a16="http://schemas.microsoft.com/office/drawing/2014/main" id="{7FE7B3B2-EAD4-4E24-91E6-52CE24687309}"/>
              </a:ext>
            </a:extLst>
          </p:cNvPr>
          <p:cNvSpPr/>
          <p:nvPr/>
        </p:nvSpPr>
        <p:spPr>
          <a:xfrm rot="5400000">
            <a:off x="1917653" y="1816088"/>
            <a:ext cx="650876" cy="112746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dirty="0"/>
          </a:p>
        </p:txBody>
      </p:sp>
      <p:sp>
        <p:nvSpPr>
          <p:cNvPr id="8" name="Accolade fermante 7">
            <a:extLst>
              <a:ext uri="{FF2B5EF4-FFF2-40B4-BE49-F238E27FC236}">
                <a16:creationId xmlns:a16="http://schemas.microsoft.com/office/drawing/2014/main" id="{C93993D1-4923-455B-8804-247971BB1C63}"/>
              </a:ext>
            </a:extLst>
          </p:cNvPr>
          <p:cNvSpPr/>
          <p:nvPr/>
        </p:nvSpPr>
        <p:spPr>
          <a:xfrm rot="5400000">
            <a:off x="3446831" y="1809195"/>
            <a:ext cx="650876" cy="112746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dirty="0"/>
          </a:p>
        </p:txBody>
      </p:sp>
      <p:sp>
        <p:nvSpPr>
          <p:cNvPr id="9" name="Accolade fermante 8">
            <a:extLst>
              <a:ext uri="{FF2B5EF4-FFF2-40B4-BE49-F238E27FC236}">
                <a16:creationId xmlns:a16="http://schemas.microsoft.com/office/drawing/2014/main" id="{64490F05-C530-44A1-811C-67AADC0FD171}"/>
              </a:ext>
            </a:extLst>
          </p:cNvPr>
          <p:cNvSpPr/>
          <p:nvPr/>
        </p:nvSpPr>
        <p:spPr>
          <a:xfrm rot="5400000">
            <a:off x="5028535" y="1816088"/>
            <a:ext cx="650876" cy="112746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dirty="0"/>
          </a:p>
        </p:txBody>
      </p:sp>
      <p:sp>
        <p:nvSpPr>
          <p:cNvPr id="10" name="Accolade fermante 9">
            <a:extLst>
              <a:ext uri="{FF2B5EF4-FFF2-40B4-BE49-F238E27FC236}">
                <a16:creationId xmlns:a16="http://schemas.microsoft.com/office/drawing/2014/main" id="{DAB77134-2D93-402E-826C-755FE766C5ED}"/>
              </a:ext>
            </a:extLst>
          </p:cNvPr>
          <p:cNvSpPr/>
          <p:nvPr/>
        </p:nvSpPr>
        <p:spPr>
          <a:xfrm rot="5400000">
            <a:off x="6610239" y="1809195"/>
            <a:ext cx="650876" cy="112746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dirty="0"/>
          </a:p>
        </p:txBody>
      </p:sp>
      <p:sp>
        <p:nvSpPr>
          <p:cNvPr id="11" name="Accolade fermante 10">
            <a:extLst>
              <a:ext uri="{FF2B5EF4-FFF2-40B4-BE49-F238E27FC236}">
                <a16:creationId xmlns:a16="http://schemas.microsoft.com/office/drawing/2014/main" id="{C6352805-9572-40FC-BB12-6177627031EA}"/>
              </a:ext>
            </a:extLst>
          </p:cNvPr>
          <p:cNvSpPr/>
          <p:nvPr/>
        </p:nvSpPr>
        <p:spPr>
          <a:xfrm rot="5400000">
            <a:off x="8166054" y="1809195"/>
            <a:ext cx="650876" cy="112746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dirty="0"/>
          </a:p>
        </p:txBody>
      </p:sp>
      <p:graphicFrame>
        <p:nvGraphicFramePr>
          <p:cNvPr id="3" name="Tableau 2">
            <a:extLst>
              <a:ext uri="{FF2B5EF4-FFF2-40B4-BE49-F238E27FC236}">
                <a16:creationId xmlns:a16="http://schemas.microsoft.com/office/drawing/2014/main" id="{AA24939F-24AA-41B5-B1F7-3BE5AF085FDA}"/>
              </a:ext>
            </a:extLst>
          </p:cNvPr>
          <p:cNvGraphicFramePr>
            <a:graphicFrameLocks noGrp="1"/>
          </p:cNvGraphicFramePr>
          <p:nvPr>
            <p:extLst>
              <p:ext uri="{D42A27DB-BD31-4B8C-83A1-F6EECF244321}">
                <p14:modId xmlns:p14="http://schemas.microsoft.com/office/powerpoint/2010/main" val="482591326"/>
              </p:ext>
            </p:extLst>
          </p:nvPr>
        </p:nvGraphicFramePr>
        <p:xfrm>
          <a:off x="1577091" y="2804160"/>
          <a:ext cx="1332000" cy="3581400"/>
        </p:xfrm>
        <a:graphic>
          <a:graphicData uri="http://schemas.openxmlformats.org/drawingml/2006/table">
            <a:tbl>
              <a:tblPr/>
              <a:tblGrid>
                <a:gridCol w="1332000">
                  <a:extLst>
                    <a:ext uri="{9D8B030D-6E8A-4147-A177-3AD203B41FA5}">
                      <a16:colId xmlns:a16="http://schemas.microsoft.com/office/drawing/2014/main" val="638266092"/>
                    </a:ext>
                  </a:extLst>
                </a:gridCol>
              </a:tblGrid>
              <a:tr h="457200">
                <a:tc>
                  <a:txBody>
                    <a:bodyPr/>
                    <a:lstStyle/>
                    <a:p>
                      <a:pPr algn="l" fontAlgn="ctr"/>
                      <a:r>
                        <a:rPr lang="fr-FR" sz="900" b="0" i="0" u="none" strike="noStrike" dirty="0">
                          <a:effectLst/>
                          <a:latin typeface="Calibri" panose="020F0502020204030204" pitchFamily="34" charset="0"/>
                        </a:rPr>
                        <a:t>Observer les réactions de la personne accueillie pour adapter l'accompagnement à son rythme et à son niveau de confort.</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2381141716"/>
                  </a:ext>
                </a:extLst>
              </a:tr>
              <a:tr h="457200">
                <a:tc>
                  <a:txBody>
                    <a:bodyPr/>
                    <a:lstStyle/>
                    <a:p>
                      <a:pPr algn="l" fontAlgn="ctr"/>
                      <a:r>
                        <a:rPr lang="fr-FR" sz="1000" b="0" i="0" u="none" strike="noStrike" dirty="0">
                          <a:solidFill>
                            <a:srgbClr val="000000"/>
                          </a:solidFill>
                          <a:effectLst/>
                          <a:latin typeface="Calibri" panose="020F0502020204030204" pitchFamily="34" charset="0"/>
                        </a:rPr>
                        <a:t>Aider à la prise de repères dans le nouvel environnement (lieux, personnel, autres résidents).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687597599"/>
                  </a:ext>
                </a:extLst>
              </a:tr>
              <a:tr h="457200">
                <a:tc>
                  <a:txBody>
                    <a:bodyPr/>
                    <a:lstStyle/>
                    <a:p>
                      <a:pPr algn="l" fontAlgn="ctr"/>
                      <a:r>
                        <a:rPr lang="fr-FR" sz="1000" b="0" i="0" u="none" strike="noStrike" dirty="0">
                          <a:solidFill>
                            <a:srgbClr val="000000"/>
                          </a:solidFill>
                          <a:effectLst/>
                          <a:latin typeface="Calibri" panose="020F0502020204030204" pitchFamily="34" charset="0"/>
                        </a:rPr>
                        <a:t>Soutenir la création des lieux sociaux, en respectant les souhaits de la personne en matière de relations.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1414038922"/>
                  </a:ext>
                </a:extLst>
              </a:tr>
              <a:tr h="457200">
                <a:tc>
                  <a:txBody>
                    <a:bodyPr/>
                    <a:lstStyle/>
                    <a:p>
                      <a:pPr algn="l" fontAlgn="ctr"/>
                      <a:r>
                        <a:rPr lang="fr-FR" sz="1000" b="0" i="0" u="none" strike="noStrike" dirty="0">
                          <a:solidFill>
                            <a:srgbClr val="000000"/>
                          </a:solidFill>
                          <a:effectLst/>
                          <a:latin typeface="Calibri" panose="020F0502020204030204" pitchFamily="34" charset="0"/>
                        </a:rPr>
                        <a:t>Favoriser le maintien des lieux familiaux et sociaux, en associant les aidants si la personne le souhaite.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1497899107"/>
                  </a:ext>
                </a:extLst>
              </a:tr>
              <a:tr h="457200">
                <a:tc>
                  <a:txBody>
                    <a:bodyPr/>
                    <a:lstStyle/>
                    <a:p>
                      <a:pPr algn="l" fontAlgn="ctr"/>
                      <a:r>
                        <a:rPr lang="fr-FR" sz="1000" b="0" i="0" u="none" strike="noStrike" dirty="0">
                          <a:solidFill>
                            <a:srgbClr val="000000"/>
                          </a:solidFill>
                          <a:effectLst/>
                          <a:latin typeface="Calibri" panose="020F0502020204030204" pitchFamily="34" charset="0"/>
                        </a:rPr>
                        <a:t>Repérer les risques de rupture de parcours et mettre en place, avec la personne et ses proches, des actions préventives.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417978514"/>
                  </a:ext>
                </a:extLst>
              </a:tr>
            </a:tbl>
          </a:graphicData>
        </a:graphic>
      </p:graphicFrame>
      <p:graphicFrame>
        <p:nvGraphicFramePr>
          <p:cNvPr id="12" name="Tableau 11">
            <a:extLst>
              <a:ext uri="{FF2B5EF4-FFF2-40B4-BE49-F238E27FC236}">
                <a16:creationId xmlns:a16="http://schemas.microsoft.com/office/drawing/2014/main" id="{AFD2D658-7433-486C-B762-B31D9AA70BB5}"/>
              </a:ext>
            </a:extLst>
          </p:cNvPr>
          <p:cNvGraphicFramePr>
            <a:graphicFrameLocks noGrp="1"/>
          </p:cNvGraphicFramePr>
          <p:nvPr>
            <p:extLst>
              <p:ext uri="{D42A27DB-BD31-4B8C-83A1-F6EECF244321}">
                <p14:modId xmlns:p14="http://schemas.microsoft.com/office/powerpoint/2010/main" val="3811456136"/>
              </p:ext>
            </p:extLst>
          </p:nvPr>
        </p:nvGraphicFramePr>
        <p:xfrm>
          <a:off x="3122748" y="2809621"/>
          <a:ext cx="1332000" cy="3566160"/>
        </p:xfrm>
        <a:graphic>
          <a:graphicData uri="http://schemas.openxmlformats.org/drawingml/2006/table">
            <a:tbl>
              <a:tblPr/>
              <a:tblGrid>
                <a:gridCol w="1332000">
                  <a:extLst>
                    <a:ext uri="{9D8B030D-6E8A-4147-A177-3AD203B41FA5}">
                      <a16:colId xmlns:a16="http://schemas.microsoft.com/office/drawing/2014/main" val="1932383095"/>
                    </a:ext>
                  </a:extLst>
                </a:gridCol>
              </a:tblGrid>
              <a:tr h="457200">
                <a:tc>
                  <a:txBody>
                    <a:bodyPr/>
                    <a:lstStyle/>
                    <a:p>
                      <a:pPr algn="l" fontAlgn="ctr"/>
                      <a:r>
                        <a:rPr lang="fr-FR" sz="900" b="0" i="0" u="none" strike="noStrike" dirty="0">
                          <a:effectLst/>
                          <a:latin typeface="Calibri" panose="020F0502020204030204" pitchFamily="34" charset="0"/>
                        </a:rPr>
                        <a:t>Rencontrer la personne seul et/ou avec ses proches pour recueillir ses besoins, souhaits et préférences.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3741356640"/>
                  </a:ext>
                </a:extLst>
              </a:tr>
              <a:tr h="457200">
                <a:tc>
                  <a:txBody>
                    <a:bodyPr/>
                    <a:lstStyle/>
                    <a:p>
                      <a:pPr algn="l" fontAlgn="ctr"/>
                      <a:r>
                        <a:rPr lang="fr-FR" sz="900" b="0" i="0" u="none" strike="noStrike" dirty="0">
                          <a:effectLst/>
                          <a:latin typeface="Calibri" panose="020F0502020204030204" pitchFamily="34" charset="0"/>
                        </a:rPr>
                        <a:t>Echanger sur ses projets, ses capacités et désir, avec ou sans l'appui d'un représentant légal ou </a:t>
                      </a:r>
                      <a:r>
                        <a:rPr lang="fr-FR" sz="900" b="0" i="0" u="none" strike="noStrike" dirty="0" err="1">
                          <a:effectLst/>
                          <a:latin typeface="Calibri" panose="020F0502020204030204" pitchFamily="34" charset="0"/>
                        </a:rPr>
                        <a:t>audant</a:t>
                      </a:r>
                      <a:r>
                        <a:rPr lang="fr-FR" sz="900" b="0" i="0" u="none" strike="noStrike" dirty="0">
                          <a:effectLst/>
                          <a:latin typeface="Calibri" panose="020F0502020204030204" pitchFamily="34" charset="0"/>
                        </a:rPr>
                        <a:t> familial.</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3172100131"/>
                  </a:ext>
                </a:extLst>
              </a:tr>
              <a:tr h="457200">
                <a:tc>
                  <a:txBody>
                    <a:bodyPr/>
                    <a:lstStyle/>
                    <a:p>
                      <a:pPr algn="l" fontAlgn="ctr"/>
                      <a:r>
                        <a:rPr lang="fr-FR" sz="900" b="0" i="0" u="none" strike="noStrike">
                          <a:effectLst/>
                          <a:latin typeface="Calibri" panose="020F0502020204030204" pitchFamily="34" charset="0"/>
                        </a:rPr>
                        <a:t>Evaluer les ressources et limites de la personne, pour construire un accompagnement adapté à son degré d'autonomie.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2033937736"/>
                  </a:ext>
                </a:extLst>
              </a:tr>
              <a:tr h="457200">
                <a:tc>
                  <a:txBody>
                    <a:bodyPr/>
                    <a:lstStyle/>
                    <a:p>
                      <a:pPr algn="l" fontAlgn="ctr"/>
                      <a:r>
                        <a:rPr lang="fr-FR" sz="900" b="0" i="0" u="none" strike="noStrike">
                          <a:effectLst/>
                          <a:latin typeface="Calibri" panose="020F0502020204030204" pitchFamily="34" charset="0"/>
                        </a:rPr>
                        <a:t>Soutenir l'implication active de la personne dans le choix, la mise en œuvre et l'évaluation des actions proposées.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1743719190"/>
                  </a:ext>
                </a:extLst>
              </a:tr>
              <a:tr h="457200">
                <a:tc>
                  <a:txBody>
                    <a:bodyPr/>
                    <a:lstStyle/>
                    <a:p>
                      <a:pPr algn="l" fontAlgn="ctr"/>
                      <a:r>
                        <a:rPr lang="fr-FR" sz="900" b="0" i="0" u="none" strike="noStrike" dirty="0">
                          <a:effectLst/>
                          <a:latin typeface="Calibri" panose="020F0502020204030204" pitchFamily="34" charset="0"/>
                        </a:rPr>
                        <a:t>Evaluer la capacité des familles, aidants ou représentants légaux, à être acteurs dans le projet en veillant à respecter la volonté de la personne et son droit à décider.</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4107981775"/>
                  </a:ext>
                </a:extLst>
              </a:tr>
            </a:tbl>
          </a:graphicData>
        </a:graphic>
      </p:graphicFrame>
      <p:graphicFrame>
        <p:nvGraphicFramePr>
          <p:cNvPr id="15" name="Tableau 14">
            <a:extLst>
              <a:ext uri="{FF2B5EF4-FFF2-40B4-BE49-F238E27FC236}">
                <a16:creationId xmlns:a16="http://schemas.microsoft.com/office/drawing/2014/main" id="{F8D07CCB-36D1-4DC3-AC33-816138C1366B}"/>
              </a:ext>
            </a:extLst>
          </p:cNvPr>
          <p:cNvGraphicFramePr>
            <a:graphicFrameLocks noGrp="1"/>
          </p:cNvGraphicFramePr>
          <p:nvPr>
            <p:extLst>
              <p:ext uri="{D42A27DB-BD31-4B8C-83A1-F6EECF244321}">
                <p14:modId xmlns:p14="http://schemas.microsoft.com/office/powerpoint/2010/main" val="3383080448"/>
              </p:ext>
            </p:extLst>
          </p:nvPr>
        </p:nvGraphicFramePr>
        <p:xfrm>
          <a:off x="6269677" y="2842260"/>
          <a:ext cx="1332000" cy="3291840"/>
        </p:xfrm>
        <a:graphic>
          <a:graphicData uri="http://schemas.openxmlformats.org/drawingml/2006/table">
            <a:tbl>
              <a:tblPr/>
              <a:tblGrid>
                <a:gridCol w="1332000">
                  <a:extLst>
                    <a:ext uri="{9D8B030D-6E8A-4147-A177-3AD203B41FA5}">
                      <a16:colId xmlns:a16="http://schemas.microsoft.com/office/drawing/2014/main" val="2266523879"/>
                    </a:ext>
                  </a:extLst>
                </a:gridCol>
              </a:tblGrid>
              <a:tr h="457200">
                <a:tc>
                  <a:txBody>
                    <a:bodyPr/>
                    <a:lstStyle/>
                    <a:p>
                      <a:pPr algn="l" fontAlgn="ctr"/>
                      <a:r>
                        <a:rPr lang="fr-FR" sz="900" b="0" i="0" u="none" strike="noStrike" dirty="0">
                          <a:effectLst/>
                          <a:latin typeface="Calibri" panose="020F0502020204030204" pitchFamily="34" charset="0"/>
                        </a:rPr>
                        <a:t>Prendre en compte l'environnement familial, culturel et social pour adapter le projet à la réalité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2000832761"/>
                  </a:ext>
                </a:extLst>
              </a:tr>
              <a:tr h="457200">
                <a:tc>
                  <a:txBody>
                    <a:bodyPr/>
                    <a:lstStyle/>
                    <a:p>
                      <a:pPr algn="l" fontAlgn="ctr"/>
                      <a:r>
                        <a:rPr lang="fr-FR" sz="900" b="0" i="0" u="none" strike="noStrike">
                          <a:effectLst/>
                          <a:latin typeface="Calibri" panose="020F0502020204030204" pitchFamily="34" charset="0"/>
                        </a:rPr>
                        <a:t>Partager les observations et évaluations avec l'équipe et les proches si nécessaire, dans le respect du cadre réglementaire.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3939503311"/>
                  </a:ext>
                </a:extLst>
              </a:tr>
              <a:tr h="457200">
                <a:tc>
                  <a:txBody>
                    <a:bodyPr/>
                    <a:lstStyle/>
                    <a:p>
                      <a:pPr algn="l" fontAlgn="ctr"/>
                      <a:r>
                        <a:rPr lang="fr-FR" sz="900" b="0" i="0" u="none" strike="noStrike">
                          <a:effectLst/>
                          <a:latin typeface="Calibri" panose="020F0502020204030204" pitchFamily="34" charset="0"/>
                        </a:rPr>
                        <a:t>Déterminer les objectifs du projet de vie, à partir des souhaits et capacités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4103908339"/>
                  </a:ext>
                </a:extLst>
              </a:tr>
              <a:tr h="457200">
                <a:tc>
                  <a:txBody>
                    <a:bodyPr/>
                    <a:lstStyle/>
                    <a:p>
                      <a:pPr algn="l" fontAlgn="ctr"/>
                      <a:r>
                        <a:rPr lang="fr-FR" sz="900" b="0" i="0" u="none" strike="noStrike">
                          <a:effectLst/>
                          <a:latin typeface="Calibri" panose="020F0502020204030204" pitchFamily="34" charset="0"/>
                        </a:rPr>
                        <a:t>Concevoir le projet en intégrant les contraintes institutionnelles, tout en priorisant les besoins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1687730554"/>
                  </a:ext>
                </a:extLst>
              </a:tr>
              <a:tr h="457200">
                <a:tc>
                  <a:txBody>
                    <a:bodyPr/>
                    <a:lstStyle/>
                    <a:p>
                      <a:pPr algn="l" fontAlgn="ctr"/>
                      <a:r>
                        <a:rPr lang="fr-FR" sz="900" b="0" i="0" u="none" strike="noStrike" dirty="0">
                          <a:solidFill>
                            <a:srgbClr val="000000"/>
                          </a:solidFill>
                          <a:effectLst/>
                          <a:latin typeface="Calibri" panose="020F0502020204030204" pitchFamily="34" charset="0"/>
                        </a:rPr>
                        <a:t>Adapter le projet selon les étapes de vie (insertion, vieillissement, santé…), en impliquant les aidants si nécessaire.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1610136704"/>
                  </a:ext>
                </a:extLst>
              </a:tr>
            </a:tbl>
          </a:graphicData>
        </a:graphic>
      </p:graphicFrame>
      <p:graphicFrame>
        <p:nvGraphicFramePr>
          <p:cNvPr id="16" name="Tableau 15">
            <a:extLst>
              <a:ext uri="{FF2B5EF4-FFF2-40B4-BE49-F238E27FC236}">
                <a16:creationId xmlns:a16="http://schemas.microsoft.com/office/drawing/2014/main" id="{0E273BE3-655C-4CCF-BE50-0BB75000774A}"/>
              </a:ext>
            </a:extLst>
          </p:cNvPr>
          <p:cNvGraphicFramePr>
            <a:graphicFrameLocks noGrp="1"/>
          </p:cNvGraphicFramePr>
          <p:nvPr>
            <p:extLst>
              <p:ext uri="{D42A27DB-BD31-4B8C-83A1-F6EECF244321}">
                <p14:modId xmlns:p14="http://schemas.microsoft.com/office/powerpoint/2010/main" val="3251185859"/>
              </p:ext>
            </p:extLst>
          </p:nvPr>
        </p:nvGraphicFramePr>
        <p:xfrm>
          <a:off x="7782797" y="2842260"/>
          <a:ext cx="1332000" cy="2651760"/>
        </p:xfrm>
        <a:graphic>
          <a:graphicData uri="http://schemas.openxmlformats.org/drawingml/2006/table">
            <a:tbl>
              <a:tblPr/>
              <a:tblGrid>
                <a:gridCol w="1332000">
                  <a:extLst>
                    <a:ext uri="{9D8B030D-6E8A-4147-A177-3AD203B41FA5}">
                      <a16:colId xmlns:a16="http://schemas.microsoft.com/office/drawing/2014/main" val="3249887757"/>
                    </a:ext>
                  </a:extLst>
                </a:gridCol>
              </a:tblGrid>
              <a:tr h="457200">
                <a:tc>
                  <a:txBody>
                    <a:bodyPr/>
                    <a:lstStyle/>
                    <a:p>
                      <a:pPr algn="l" fontAlgn="ctr"/>
                      <a:r>
                        <a:rPr lang="fr-FR" sz="900" b="0" i="0" u="none" strike="noStrike" dirty="0">
                          <a:effectLst/>
                          <a:latin typeface="Calibri" panose="020F0502020204030204" pitchFamily="34" charset="0"/>
                        </a:rPr>
                        <a:t>Soutenir la personne dans l'identification des freins à la réalisation de ce qui est important pour elle.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2165773397"/>
                  </a:ext>
                </a:extLst>
              </a:tr>
              <a:tr h="457200">
                <a:tc>
                  <a:txBody>
                    <a:bodyPr/>
                    <a:lstStyle/>
                    <a:p>
                      <a:pPr algn="l" fontAlgn="ctr"/>
                      <a:r>
                        <a:rPr lang="fr-FR" sz="900" b="0" i="0" u="none" strike="noStrike">
                          <a:effectLst/>
                          <a:latin typeface="Calibri" panose="020F0502020204030204" pitchFamily="34" charset="0"/>
                        </a:rPr>
                        <a:t>Recherche avec elle (ou ses aidants) les personnes ou ressources pouvant lever ces freins.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2389492162"/>
                  </a:ext>
                </a:extLst>
              </a:tr>
              <a:tr h="457200">
                <a:tc>
                  <a:txBody>
                    <a:bodyPr/>
                    <a:lstStyle/>
                    <a:p>
                      <a:pPr algn="l" fontAlgn="ctr"/>
                      <a:r>
                        <a:rPr lang="fr-FR" sz="900" b="0" i="0" u="none" strike="noStrike">
                          <a:effectLst/>
                          <a:latin typeface="Calibri" panose="020F0502020204030204" pitchFamily="34" charset="0"/>
                        </a:rPr>
                        <a:t>Déterminer ensemble une première étape réalise vers l'objectif visé.</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3444023434"/>
                  </a:ext>
                </a:extLst>
              </a:tr>
              <a:tr h="457200">
                <a:tc>
                  <a:txBody>
                    <a:bodyPr/>
                    <a:lstStyle/>
                    <a:p>
                      <a:pPr algn="l" fontAlgn="ctr"/>
                      <a:r>
                        <a:rPr lang="fr-FR" sz="900" b="0" i="0" u="none" strike="noStrike" dirty="0">
                          <a:effectLst/>
                          <a:latin typeface="Calibri" panose="020F0502020204030204" pitchFamily="34" charset="0"/>
                        </a:rPr>
                        <a:t>Aider la personne à reconnaître ce qu'elle a pu accomplir, sans jugement extérieur.</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3546133683"/>
                  </a:ext>
                </a:extLst>
              </a:tr>
              <a:tr h="457200">
                <a:tc>
                  <a:txBody>
                    <a:bodyPr/>
                    <a:lstStyle/>
                    <a:p>
                      <a:pPr algn="l" fontAlgn="ctr"/>
                      <a:r>
                        <a:rPr lang="fr-FR" sz="900" b="0" i="0" u="none" strike="noStrike" dirty="0">
                          <a:effectLst/>
                          <a:latin typeface="Calibri" panose="020F0502020204030204" pitchFamily="34" charset="0"/>
                        </a:rPr>
                        <a:t>Valoriser chaque progression vers plus d'autonomie, même minime.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472298844"/>
                  </a:ext>
                </a:extLst>
              </a:tr>
            </a:tbl>
          </a:graphicData>
        </a:graphic>
      </p:graphicFrame>
      <p:graphicFrame>
        <p:nvGraphicFramePr>
          <p:cNvPr id="18" name="Tableau 17">
            <a:extLst>
              <a:ext uri="{FF2B5EF4-FFF2-40B4-BE49-F238E27FC236}">
                <a16:creationId xmlns:a16="http://schemas.microsoft.com/office/drawing/2014/main" id="{4CA0A0AE-B957-4876-B1A5-66503C7026B1}"/>
              </a:ext>
            </a:extLst>
          </p:cNvPr>
          <p:cNvGraphicFramePr>
            <a:graphicFrameLocks noGrp="1"/>
          </p:cNvGraphicFramePr>
          <p:nvPr>
            <p:extLst>
              <p:ext uri="{D42A27DB-BD31-4B8C-83A1-F6EECF244321}">
                <p14:modId xmlns:p14="http://schemas.microsoft.com/office/powerpoint/2010/main" val="2949996187"/>
              </p:ext>
            </p:extLst>
          </p:nvPr>
        </p:nvGraphicFramePr>
        <p:xfrm>
          <a:off x="28111" y="2804160"/>
          <a:ext cx="1332000" cy="3429000"/>
        </p:xfrm>
        <a:graphic>
          <a:graphicData uri="http://schemas.openxmlformats.org/drawingml/2006/table">
            <a:tbl>
              <a:tblPr/>
              <a:tblGrid>
                <a:gridCol w="1332000">
                  <a:extLst>
                    <a:ext uri="{9D8B030D-6E8A-4147-A177-3AD203B41FA5}">
                      <a16:colId xmlns:a16="http://schemas.microsoft.com/office/drawing/2014/main" val="2266523879"/>
                    </a:ext>
                  </a:extLst>
                </a:gridCol>
              </a:tblGrid>
              <a:tr h="457200">
                <a:tc>
                  <a:txBody>
                    <a:bodyPr/>
                    <a:lstStyle/>
                    <a:p>
                      <a:pPr algn="l" fontAlgn="ctr"/>
                      <a:r>
                        <a:rPr lang="fr-FR" sz="900" b="0" i="0" u="none" strike="noStrike" dirty="0">
                          <a:solidFill>
                            <a:srgbClr val="000000"/>
                          </a:solidFill>
                          <a:effectLst/>
                          <a:latin typeface="Calibri" panose="020F0502020204030204" pitchFamily="34" charset="0"/>
                        </a:rPr>
                        <a:t>Recueillir les informations utiles auprès de la personne accueillie, de sa famille ou des professionnels précédents, dans le respect du cadre réglementaire.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2000832761"/>
                  </a:ext>
                </a:extLst>
              </a:tr>
              <a:tr h="457200">
                <a:tc>
                  <a:txBody>
                    <a:bodyPr/>
                    <a:lstStyle/>
                    <a:p>
                      <a:pPr algn="l" fontAlgn="ctr"/>
                      <a:r>
                        <a:rPr lang="fr-FR" sz="900" b="0" i="0" u="none" strike="noStrike">
                          <a:effectLst/>
                          <a:latin typeface="Calibri" panose="020F0502020204030204" pitchFamily="34" charset="0"/>
                        </a:rPr>
                        <a:t>Analyser le dossier de la personne en tenant compte de ses antécédents, ses attentes, ses capacités.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1447668064"/>
                  </a:ext>
                </a:extLst>
              </a:tr>
              <a:tr h="457200">
                <a:tc>
                  <a:txBody>
                    <a:bodyPr/>
                    <a:lstStyle/>
                    <a:p>
                      <a:pPr algn="l" fontAlgn="ctr"/>
                      <a:r>
                        <a:rPr lang="fr-FR" sz="900" b="0" i="0" u="none" strike="noStrike">
                          <a:effectLst/>
                          <a:latin typeface="Calibri" panose="020F0502020204030204" pitchFamily="34" charset="0"/>
                        </a:rPr>
                        <a:t>S'assurer de la cohérence des informations issues des différentes sources pour éviter les ruptures ou malentendus.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2668153959"/>
                  </a:ext>
                </a:extLst>
              </a:tr>
              <a:tr h="457200">
                <a:tc>
                  <a:txBody>
                    <a:bodyPr/>
                    <a:lstStyle/>
                    <a:p>
                      <a:pPr algn="l" fontAlgn="ctr"/>
                      <a:r>
                        <a:rPr lang="fr-FR" sz="900" b="0" i="0" u="none" strike="noStrike">
                          <a:solidFill>
                            <a:srgbClr val="000000"/>
                          </a:solidFill>
                          <a:effectLst/>
                          <a:latin typeface="Calibri" panose="020F0502020204030204" pitchFamily="34" charset="0"/>
                        </a:rPr>
                        <a:t>Partager les éléments clefs avec l'équipe, tout en respectant la confidentialité et les choix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1276970526"/>
                  </a:ext>
                </a:extLst>
              </a:tr>
              <a:tr h="457200">
                <a:tc>
                  <a:txBody>
                    <a:bodyPr/>
                    <a:lstStyle/>
                    <a:p>
                      <a:pPr algn="l" fontAlgn="ctr"/>
                      <a:r>
                        <a:rPr lang="fr-FR" sz="900" b="0" i="0" u="none" strike="noStrike" dirty="0">
                          <a:solidFill>
                            <a:srgbClr val="000000"/>
                          </a:solidFill>
                          <a:effectLst/>
                          <a:latin typeface="Calibri" panose="020F0502020204030204" pitchFamily="34" charset="0"/>
                        </a:rPr>
                        <a:t>Repérer les aides nécessaires (humaines, techniques, matérielles) pour soutenir l'autonomie et les projets de vie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412259732"/>
                  </a:ext>
                </a:extLst>
              </a:tr>
            </a:tbl>
          </a:graphicData>
        </a:graphic>
      </p:graphicFrame>
      <p:graphicFrame>
        <p:nvGraphicFramePr>
          <p:cNvPr id="19" name="Tableau 18">
            <a:extLst>
              <a:ext uri="{FF2B5EF4-FFF2-40B4-BE49-F238E27FC236}">
                <a16:creationId xmlns:a16="http://schemas.microsoft.com/office/drawing/2014/main" id="{EF7D5AB5-7961-4A57-92B4-83B7C47C9D50}"/>
              </a:ext>
            </a:extLst>
          </p:cNvPr>
          <p:cNvGraphicFramePr>
            <a:graphicFrameLocks noGrp="1"/>
          </p:cNvGraphicFramePr>
          <p:nvPr>
            <p:extLst>
              <p:ext uri="{D42A27DB-BD31-4B8C-83A1-F6EECF244321}">
                <p14:modId xmlns:p14="http://schemas.microsoft.com/office/powerpoint/2010/main" val="1256914197"/>
              </p:ext>
            </p:extLst>
          </p:nvPr>
        </p:nvGraphicFramePr>
        <p:xfrm>
          <a:off x="4752547" y="2823446"/>
          <a:ext cx="1332000" cy="3566160"/>
        </p:xfrm>
        <a:graphic>
          <a:graphicData uri="http://schemas.openxmlformats.org/drawingml/2006/table">
            <a:tbl>
              <a:tblPr/>
              <a:tblGrid>
                <a:gridCol w="1332000">
                  <a:extLst>
                    <a:ext uri="{9D8B030D-6E8A-4147-A177-3AD203B41FA5}">
                      <a16:colId xmlns:a16="http://schemas.microsoft.com/office/drawing/2014/main" val="2266523879"/>
                    </a:ext>
                  </a:extLst>
                </a:gridCol>
              </a:tblGrid>
              <a:tr h="457200">
                <a:tc>
                  <a:txBody>
                    <a:bodyPr/>
                    <a:lstStyle/>
                    <a:p>
                      <a:pPr algn="l" fontAlgn="ctr"/>
                      <a:r>
                        <a:rPr lang="fr-FR" sz="900" b="0" i="0" u="none" strike="noStrike" dirty="0">
                          <a:effectLst/>
                          <a:latin typeface="Calibri" panose="020F0502020204030204" pitchFamily="34" charset="0"/>
                        </a:rPr>
                        <a:t>Repérer les ressources et compétences de la personne comme base du projet d'accompagnement.</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2000832761"/>
                  </a:ext>
                </a:extLst>
              </a:tr>
              <a:tr h="457200">
                <a:tc>
                  <a:txBody>
                    <a:bodyPr/>
                    <a:lstStyle/>
                    <a:p>
                      <a:pPr algn="l" fontAlgn="ctr"/>
                      <a:r>
                        <a:rPr lang="fr-FR" sz="900" b="0" i="0" u="none" strike="noStrike">
                          <a:effectLst/>
                          <a:latin typeface="Calibri" panose="020F0502020204030204" pitchFamily="34" charset="0"/>
                        </a:rPr>
                        <a:t>Evaluer les ressources mobilisables à l'extérieur, y compris les soutiens familiaux, associatifs ou institutionnels.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693389073"/>
                  </a:ext>
                </a:extLst>
              </a:tr>
              <a:tr h="457200">
                <a:tc>
                  <a:txBody>
                    <a:bodyPr/>
                    <a:lstStyle/>
                    <a:p>
                      <a:pPr algn="l" fontAlgn="ctr"/>
                      <a:r>
                        <a:rPr lang="fr-FR" sz="900" b="0" i="0" u="none" strike="noStrike">
                          <a:effectLst/>
                          <a:latin typeface="Calibri" panose="020F0502020204030204" pitchFamily="34" charset="0"/>
                        </a:rPr>
                        <a:t>Rechercher systématiquement l'accord de la personne ou de ses représentants pour toute décision liée à son projet.</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792085719"/>
                  </a:ext>
                </a:extLst>
              </a:tr>
              <a:tr h="457200">
                <a:tc>
                  <a:txBody>
                    <a:bodyPr/>
                    <a:lstStyle/>
                    <a:p>
                      <a:pPr algn="l" fontAlgn="ctr"/>
                      <a:r>
                        <a:rPr lang="fr-FR" sz="900" b="0" i="0" u="none" strike="noStrike">
                          <a:effectLst/>
                          <a:latin typeface="Calibri" panose="020F0502020204030204" pitchFamily="34" charset="0"/>
                        </a:rPr>
                        <a:t>Définir avec la personne les priorités du projet, dans une logique de co-construction afin de déduire les objectifs de soin et/ ou d'accompagnement.</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2551521725"/>
                  </a:ext>
                </a:extLst>
              </a:tr>
              <a:tr h="457200">
                <a:tc>
                  <a:txBody>
                    <a:bodyPr/>
                    <a:lstStyle/>
                    <a:p>
                      <a:pPr algn="l" fontAlgn="ctr"/>
                      <a:r>
                        <a:rPr lang="fr-FR" sz="900" b="0" i="0" u="none" strike="noStrike" dirty="0">
                          <a:effectLst/>
                          <a:latin typeface="Calibri" panose="020F0502020204030204" pitchFamily="34" charset="0"/>
                        </a:rPr>
                        <a:t>Rédiger, en tant que référent (et/ou en équipe) le projet personnalisé en collaboration avec la personne, ses aidants et les membres de l'équipe.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AEEF3"/>
                    </a:solidFill>
                  </a:tcPr>
                </a:tc>
                <a:extLst>
                  <a:ext uri="{0D108BD9-81ED-4DB2-BD59-A6C34878D82A}">
                    <a16:rowId xmlns:a16="http://schemas.microsoft.com/office/drawing/2014/main" val="174525072"/>
                  </a:ext>
                </a:extLst>
              </a:tr>
            </a:tbl>
          </a:graphicData>
        </a:graphic>
      </p:graphicFrame>
      <p:sp>
        <p:nvSpPr>
          <p:cNvPr id="21" name="ZoneTexte 20">
            <a:extLst>
              <a:ext uri="{FF2B5EF4-FFF2-40B4-BE49-F238E27FC236}">
                <a16:creationId xmlns:a16="http://schemas.microsoft.com/office/drawing/2014/main" id="{ECC79A94-B92E-4E58-80B1-1802CFFF58F5}"/>
              </a:ext>
            </a:extLst>
          </p:cNvPr>
          <p:cNvSpPr txBox="1"/>
          <p:nvPr/>
        </p:nvSpPr>
        <p:spPr>
          <a:xfrm>
            <a:off x="2243091" y="3527478"/>
            <a:ext cx="5256318" cy="2585323"/>
          </a:xfrm>
          <a:prstGeom prst="rect">
            <a:avLst/>
          </a:prstGeom>
          <a:solidFill>
            <a:schemeClr val="bg1"/>
          </a:solidFill>
        </p:spPr>
        <p:txBody>
          <a:bodyPr wrap="square" rtlCol="0">
            <a:spAutoFit/>
          </a:bodyPr>
          <a:lstStyle/>
          <a:p>
            <a:r>
              <a:rPr lang="fr-FR" dirty="0"/>
              <a:t>Garder que les items </a:t>
            </a:r>
          </a:p>
          <a:p>
            <a:pPr marL="285750" indent="-285750">
              <a:buFontTx/>
              <a:buChar char="-"/>
            </a:pPr>
            <a:r>
              <a:rPr lang="fr-FR" dirty="0"/>
              <a:t>ne fonctionnent pas,</a:t>
            </a:r>
          </a:p>
          <a:p>
            <a:pPr marL="285750" indent="-285750">
              <a:buFontTx/>
              <a:buChar char="-"/>
            </a:pPr>
            <a:r>
              <a:rPr lang="fr-FR" dirty="0"/>
              <a:t>fonctionnent mal, </a:t>
            </a:r>
          </a:p>
          <a:p>
            <a:pPr marL="285750" indent="-285750">
              <a:buFontTx/>
              <a:buChar char="-"/>
            </a:pPr>
            <a:r>
              <a:rPr lang="fr-FR" dirty="0"/>
              <a:t>fonctionne inégalement.</a:t>
            </a:r>
          </a:p>
          <a:p>
            <a:r>
              <a:rPr lang="fr-FR" dirty="0"/>
              <a:t>Mettre le logo si tous les items d’une activité fonctionnent bien ou parfaitement.</a:t>
            </a:r>
          </a:p>
          <a:p>
            <a:endParaRPr lang="fr-FR" dirty="0"/>
          </a:p>
          <a:p>
            <a:endParaRPr lang="fr-FR" dirty="0"/>
          </a:p>
          <a:p>
            <a:endParaRPr lang="fr-FR" dirty="0"/>
          </a:p>
        </p:txBody>
      </p:sp>
      <p:pic>
        <p:nvPicPr>
          <p:cNvPr id="17" name="Image 16" descr="Teacher Charlotte: février 2012">
            <a:extLst>
              <a:ext uri="{FF2B5EF4-FFF2-40B4-BE49-F238E27FC236}">
                <a16:creationId xmlns:a16="http://schemas.microsoft.com/office/drawing/2014/main" id="{0E4F5B93-A67E-463C-B01B-A3EFE67278F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31335" y="5263171"/>
            <a:ext cx="1266825" cy="857250"/>
          </a:xfrm>
          <a:prstGeom prst="rect">
            <a:avLst/>
          </a:prstGeom>
        </p:spPr>
      </p:pic>
    </p:spTree>
    <p:extLst>
      <p:ext uri="{BB962C8B-B14F-4D97-AF65-F5344CB8AC3E}">
        <p14:creationId xmlns:p14="http://schemas.microsoft.com/office/powerpoint/2010/main" val="1417628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87569"/>
            <a:ext cx="7886700" cy="802417"/>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a:normAutofit/>
          </a:bodyPr>
          <a:lstStyle/>
          <a:p>
            <a:pPr algn="ctr"/>
            <a:r>
              <a:rPr lang="fr-FR" sz="2200" b="1" dirty="0"/>
              <a:t>Accompagner la personne dans toutes ses dimensions </a:t>
            </a:r>
            <a:br>
              <a:rPr lang="fr-FR" sz="2200" b="1" dirty="0"/>
            </a:br>
            <a:r>
              <a:rPr lang="fr-FR" sz="2200" b="1" dirty="0"/>
              <a:t>(santé et vie sociale)</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14</a:t>
            </a:fld>
            <a:endParaRPr lang="fr-FR" dirty="0"/>
          </a:p>
        </p:txBody>
      </p:sp>
      <p:sp>
        <p:nvSpPr>
          <p:cNvPr id="5" name="Rectangle 4">
            <a:extLst>
              <a:ext uri="{FF2B5EF4-FFF2-40B4-BE49-F238E27FC236}">
                <a16:creationId xmlns:a16="http://schemas.microsoft.com/office/drawing/2014/main" id="{603E5D4D-2F84-4A5F-8554-465697664E02}"/>
              </a:ext>
            </a:extLst>
          </p:cNvPr>
          <p:cNvSpPr/>
          <p:nvPr/>
        </p:nvSpPr>
        <p:spPr>
          <a:xfrm>
            <a:off x="97654" y="989986"/>
            <a:ext cx="8948691" cy="4721743"/>
          </a:xfrm>
          <a:prstGeom prst="rect">
            <a:avLst/>
          </a:prstGeom>
          <a:noFill/>
        </p:spPr>
        <p:txBody>
          <a:bodyPr/>
          <a:lstStyle/>
          <a:p>
            <a:endParaRPr lang="fr-FR"/>
          </a:p>
        </p:txBody>
      </p:sp>
      <p:sp>
        <p:nvSpPr>
          <p:cNvPr id="6" name="Forme libre : forme 5">
            <a:extLst>
              <a:ext uri="{FF2B5EF4-FFF2-40B4-BE49-F238E27FC236}">
                <a16:creationId xmlns:a16="http://schemas.microsoft.com/office/drawing/2014/main" id="{25872DA4-6378-49A2-A428-F55E55AA2D46}"/>
              </a:ext>
            </a:extLst>
          </p:cNvPr>
          <p:cNvSpPr/>
          <p:nvPr/>
        </p:nvSpPr>
        <p:spPr>
          <a:xfrm>
            <a:off x="102023" y="2512736"/>
            <a:ext cx="1117494" cy="1676241"/>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2.1 - Accompagner la personne dans les gestes du quotidien</a:t>
            </a:r>
            <a:endParaRPr lang="fr-FR" sz="1200" kern="1200" dirty="0">
              <a:solidFill>
                <a:schemeClr val="tx1"/>
              </a:solidFill>
            </a:endParaRPr>
          </a:p>
        </p:txBody>
      </p:sp>
      <p:sp>
        <p:nvSpPr>
          <p:cNvPr id="7" name="Forme libre : forme 6">
            <a:extLst>
              <a:ext uri="{FF2B5EF4-FFF2-40B4-BE49-F238E27FC236}">
                <a16:creationId xmlns:a16="http://schemas.microsoft.com/office/drawing/2014/main" id="{EC59EF3E-46B4-475E-8378-EF74E2AA0152}"/>
              </a:ext>
            </a:extLst>
          </p:cNvPr>
          <p:cNvSpPr/>
          <p:nvPr/>
        </p:nvSpPr>
        <p:spPr>
          <a:xfrm>
            <a:off x="1331266"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8" name="Forme libre : forme 7">
            <a:extLst>
              <a:ext uri="{FF2B5EF4-FFF2-40B4-BE49-F238E27FC236}">
                <a16:creationId xmlns:a16="http://schemas.microsoft.com/office/drawing/2014/main" id="{3D749BED-A14A-4C99-AEE2-7BD7A6F3709E}"/>
              </a:ext>
            </a:extLst>
          </p:cNvPr>
          <p:cNvSpPr/>
          <p:nvPr/>
        </p:nvSpPr>
        <p:spPr>
          <a:xfrm>
            <a:off x="1666515" y="2512736"/>
            <a:ext cx="1117494" cy="1676241"/>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2.2 - Impliquer et accompagner la famille, les aidants si la personne ou son représentant le souhaite</a:t>
            </a:r>
            <a:endParaRPr lang="fr-FR" sz="1200" kern="1200" dirty="0">
              <a:solidFill>
                <a:schemeClr val="tx1"/>
              </a:solidFill>
            </a:endParaRPr>
          </a:p>
        </p:txBody>
      </p:sp>
      <p:sp>
        <p:nvSpPr>
          <p:cNvPr id="9" name="Forme libre : forme 8">
            <a:extLst>
              <a:ext uri="{FF2B5EF4-FFF2-40B4-BE49-F238E27FC236}">
                <a16:creationId xmlns:a16="http://schemas.microsoft.com/office/drawing/2014/main" id="{46BBD8B6-A23F-4295-ABC8-C91AEC6211E7}"/>
              </a:ext>
            </a:extLst>
          </p:cNvPr>
          <p:cNvSpPr/>
          <p:nvPr/>
        </p:nvSpPr>
        <p:spPr>
          <a:xfrm>
            <a:off x="2895758"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10" name="Forme libre : forme 9">
            <a:extLst>
              <a:ext uri="{FF2B5EF4-FFF2-40B4-BE49-F238E27FC236}">
                <a16:creationId xmlns:a16="http://schemas.microsoft.com/office/drawing/2014/main" id="{DD4E6161-4067-47A2-BD3C-3FFCAA73A96A}"/>
              </a:ext>
            </a:extLst>
          </p:cNvPr>
          <p:cNvSpPr/>
          <p:nvPr/>
        </p:nvSpPr>
        <p:spPr>
          <a:xfrm>
            <a:off x="3231006" y="2512736"/>
            <a:ext cx="1117494" cy="1676241"/>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2.3 - Accompagner la personne dans son parcours de soins</a:t>
            </a:r>
            <a:endParaRPr lang="fr-FR" sz="1200" kern="1200" dirty="0">
              <a:solidFill>
                <a:schemeClr val="tx1"/>
              </a:solidFill>
            </a:endParaRPr>
          </a:p>
        </p:txBody>
      </p:sp>
      <p:sp>
        <p:nvSpPr>
          <p:cNvPr id="11" name="Forme libre : forme 10">
            <a:extLst>
              <a:ext uri="{FF2B5EF4-FFF2-40B4-BE49-F238E27FC236}">
                <a16:creationId xmlns:a16="http://schemas.microsoft.com/office/drawing/2014/main" id="{5E0C15C1-8643-462F-87D4-012E256C20AF}"/>
              </a:ext>
            </a:extLst>
          </p:cNvPr>
          <p:cNvSpPr/>
          <p:nvPr/>
        </p:nvSpPr>
        <p:spPr>
          <a:xfrm>
            <a:off x="4460250"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12" name="Forme libre : forme 11">
            <a:extLst>
              <a:ext uri="{FF2B5EF4-FFF2-40B4-BE49-F238E27FC236}">
                <a16:creationId xmlns:a16="http://schemas.microsoft.com/office/drawing/2014/main" id="{FE94B84A-B74E-49D1-AE7B-1DECF11A76D8}"/>
              </a:ext>
            </a:extLst>
          </p:cNvPr>
          <p:cNvSpPr/>
          <p:nvPr/>
        </p:nvSpPr>
        <p:spPr>
          <a:xfrm>
            <a:off x="4795498" y="2512736"/>
            <a:ext cx="1117494" cy="1676241"/>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2.4 - Contribuer à l'inclusion, à l'éducation, au développement ou au maintien de la personne dans la vie sociale</a:t>
            </a:r>
            <a:endParaRPr lang="fr-FR" sz="1200" kern="1200" dirty="0">
              <a:solidFill>
                <a:schemeClr val="tx1"/>
              </a:solidFill>
            </a:endParaRPr>
          </a:p>
        </p:txBody>
      </p:sp>
      <p:sp>
        <p:nvSpPr>
          <p:cNvPr id="13" name="Forme libre : forme 12">
            <a:extLst>
              <a:ext uri="{FF2B5EF4-FFF2-40B4-BE49-F238E27FC236}">
                <a16:creationId xmlns:a16="http://schemas.microsoft.com/office/drawing/2014/main" id="{1FC5DB74-220D-44B1-BB8B-08C15C46235A}"/>
              </a:ext>
            </a:extLst>
          </p:cNvPr>
          <p:cNvSpPr/>
          <p:nvPr/>
        </p:nvSpPr>
        <p:spPr>
          <a:xfrm>
            <a:off x="6024741"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14" name="Forme libre : forme 13">
            <a:extLst>
              <a:ext uri="{FF2B5EF4-FFF2-40B4-BE49-F238E27FC236}">
                <a16:creationId xmlns:a16="http://schemas.microsoft.com/office/drawing/2014/main" id="{BCC43BE2-CD97-4D78-82C9-0F266A05572B}"/>
              </a:ext>
            </a:extLst>
          </p:cNvPr>
          <p:cNvSpPr/>
          <p:nvPr/>
        </p:nvSpPr>
        <p:spPr>
          <a:xfrm>
            <a:off x="6359989" y="2512736"/>
            <a:ext cx="1117494" cy="1676241"/>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2.5 - Anticiper, prévenir et gérer les situations de crise</a:t>
            </a:r>
            <a:endParaRPr lang="fr-FR" sz="1200" kern="1200" dirty="0">
              <a:solidFill>
                <a:schemeClr val="tx1"/>
              </a:solidFill>
            </a:endParaRPr>
          </a:p>
        </p:txBody>
      </p:sp>
      <p:sp>
        <p:nvSpPr>
          <p:cNvPr id="15" name="Forme libre : forme 14">
            <a:extLst>
              <a:ext uri="{FF2B5EF4-FFF2-40B4-BE49-F238E27FC236}">
                <a16:creationId xmlns:a16="http://schemas.microsoft.com/office/drawing/2014/main" id="{EDFC6206-D567-4FFB-96E4-40D49000EC49}"/>
              </a:ext>
            </a:extLst>
          </p:cNvPr>
          <p:cNvSpPr/>
          <p:nvPr/>
        </p:nvSpPr>
        <p:spPr>
          <a:xfrm>
            <a:off x="7589233"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17" name="Forme libre : forme 16">
            <a:extLst>
              <a:ext uri="{FF2B5EF4-FFF2-40B4-BE49-F238E27FC236}">
                <a16:creationId xmlns:a16="http://schemas.microsoft.com/office/drawing/2014/main" id="{8504D105-1434-4A9E-9328-27F06C6105AB}"/>
              </a:ext>
            </a:extLst>
          </p:cNvPr>
          <p:cNvSpPr/>
          <p:nvPr/>
        </p:nvSpPr>
        <p:spPr>
          <a:xfrm>
            <a:off x="7924481" y="2512736"/>
            <a:ext cx="1117494" cy="1676241"/>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a:t>
            </a:r>
            <a:r>
              <a:rPr lang="fr-FR" sz="1200" b="1" kern="1200" dirty="0">
                <a:solidFill>
                  <a:schemeClr val="tx1"/>
                </a:solidFill>
              </a:rPr>
              <a:t>6 - Soutenir la personne dans l'accompagnement proposé</a:t>
            </a:r>
          </a:p>
        </p:txBody>
      </p:sp>
    </p:spTree>
    <p:extLst>
      <p:ext uri="{BB962C8B-B14F-4D97-AF65-F5344CB8AC3E}">
        <p14:creationId xmlns:p14="http://schemas.microsoft.com/office/powerpoint/2010/main" val="2664275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87570"/>
            <a:ext cx="7886700" cy="650874"/>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a:normAutofit/>
          </a:bodyPr>
          <a:lstStyle/>
          <a:p>
            <a:pPr algn="ctr"/>
            <a:r>
              <a:rPr lang="fr-FR" sz="1800" b="1" dirty="0"/>
              <a:t>Accompagner la personne dans toutes ses dimensions </a:t>
            </a:r>
            <a:br>
              <a:rPr lang="fr-FR" sz="1800" b="1" dirty="0"/>
            </a:br>
            <a:r>
              <a:rPr lang="fr-FR" sz="1800" b="1" dirty="0"/>
              <a:t>(santé et vie sociale)</a:t>
            </a:r>
            <a:endParaRPr lang="fr-FR" sz="18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15</a:t>
            </a:fld>
            <a:endParaRPr lang="fr-FR" dirty="0"/>
          </a:p>
        </p:txBody>
      </p:sp>
      <p:graphicFrame>
        <p:nvGraphicFramePr>
          <p:cNvPr id="11" name="Graphique 10">
            <a:extLst>
              <a:ext uri="{FF2B5EF4-FFF2-40B4-BE49-F238E27FC236}">
                <a16:creationId xmlns:a16="http://schemas.microsoft.com/office/drawing/2014/main" id="{00000000-0008-0000-0600-000002000000}"/>
              </a:ext>
            </a:extLst>
          </p:cNvPr>
          <p:cNvGraphicFramePr>
            <a:graphicFrameLocks/>
          </p:cNvGraphicFramePr>
          <p:nvPr>
            <p:extLst>
              <p:ext uri="{D42A27DB-BD31-4B8C-83A1-F6EECF244321}">
                <p14:modId xmlns:p14="http://schemas.microsoft.com/office/powerpoint/2010/main" val="3081909294"/>
              </p:ext>
            </p:extLst>
          </p:nvPr>
        </p:nvGraphicFramePr>
        <p:xfrm>
          <a:off x="984437" y="1112520"/>
          <a:ext cx="7175125" cy="54224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2263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40CA414F-27F6-4A62-A8EF-62B7961F1004}" type="slidenum">
              <a:rPr lang="fr-FR" smtClean="0"/>
              <a:t>16</a:t>
            </a:fld>
            <a:endParaRPr lang="fr-FR" dirty="0"/>
          </a:p>
        </p:txBody>
      </p:sp>
      <p:sp>
        <p:nvSpPr>
          <p:cNvPr id="10" name="Titre 1">
            <a:extLst>
              <a:ext uri="{FF2B5EF4-FFF2-40B4-BE49-F238E27FC236}">
                <a16:creationId xmlns:a16="http://schemas.microsoft.com/office/drawing/2014/main" id="{39E481D5-B05E-49B3-AE19-A6B1EDEB1925}"/>
              </a:ext>
            </a:extLst>
          </p:cNvPr>
          <p:cNvSpPr txBox="1">
            <a:spLocks/>
          </p:cNvSpPr>
          <p:nvPr/>
        </p:nvSpPr>
        <p:spPr>
          <a:xfrm>
            <a:off x="628650" y="187569"/>
            <a:ext cx="7886700" cy="802417"/>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200" b="1"/>
              <a:t>Accompagner la personne dans toutes ses dimensions </a:t>
            </a:r>
            <a:br>
              <a:rPr lang="fr-FR" sz="2200" b="1"/>
            </a:br>
            <a:r>
              <a:rPr lang="fr-FR" sz="2200" b="1"/>
              <a:t>(santé et vie sociale)</a:t>
            </a:r>
            <a:endParaRPr lang="fr-FR" sz="2200" dirty="0"/>
          </a:p>
        </p:txBody>
      </p:sp>
      <p:graphicFrame>
        <p:nvGraphicFramePr>
          <p:cNvPr id="13" name="Espace réservé du contenu 12">
            <a:extLst>
              <a:ext uri="{FF2B5EF4-FFF2-40B4-BE49-F238E27FC236}">
                <a16:creationId xmlns:a16="http://schemas.microsoft.com/office/drawing/2014/main" id="{00000000-0008-0000-0600-000003000000}"/>
              </a:ext>
            </a:extLst>
          </p:cNvPr>
          <p:cNvGraphicFramePr>
            <a:graphicFrameLocks noGrp="1"/>
          </p:cNvGraphicFramePr>
          <p:nvPr>
            <p:ph idx="1"/>
            <p:extLst>
              <p:ext uri="{D42A27DB-BD31-4B8C-83A1-F6EECF244321}">
                <p14:modId xmlns:p14="http://schemas.microsoft.com/office/powerpoint/2010/main" val="2525283156"/>
              </p:ext>
            </p:extLst>
          </p:nvPr>
        </p:nvGraphicFramePr>
        <p:xfrm>
          <a:off x="628650" y="165036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74672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40CA414F-27F6-4A62-A8EF-62B7961F1004}" type="slidenum">
              <a:rPr lang="fr-FR" smtClean="0"/>
              <a:t>17</a:t>
            </a:fld>
            <a:endParaRPr lang="fr-FR" dirty="0"/>
          </a:p>
        </p:txBody>
      </p:sp>
      <p:sp>
        <p:nvSpPr>
          <p:cNvPr id="10" name="Titre 1">
            <a:extLst>
              <a:ext uri="{FF2B5EF4-FFF2-40B4-BE49-F238E27FC236}">
                <a16:creationId xmlns:a16="http://schemas.microsoft.com/office/drawing/2014/main" id="{C4E7031E-845A-43B9-99FD-8AD005CFB2DE}"/>
              </a:ext>
            </a:extLst>
          </p:cNvPr>
          <p:cNvSpPr txBox="1">
            <a:spLocks/>
          </p:cNvSpPr>
          <p:nvPr/>
        </p:nvSpPr>
        <p:spPr>
          <a:xfrm>
            <a:off x="628650" y="187569"/>
            <a:ext cx="7886700" cy="802417"/>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200" b="1"/>
              <a:t>Accompagner la personne dans toutes ses dimensions </a:t>
            </a:r>
            <a:br>
              <a:rPr lang="fr-FR" sz="2200" b="1"/>
            </a:br>
            <a:r>
              <a:rPr lang="fr-FR" sz="2200" b="1"/>
              <a:t>(santé et vie sociale)</a:t>
            </a:r>
            <a:endParaRPr lang="fr-FR" sz="2200" dirty="0"/>
          </a:p>
        </p:txBody>
      </p:sp>
      <p:graphicFrame>
        <p:nvGraphicFramePr>
          <p:cNvPr id="13" name="Espace réservé du contenu 12">
            <a:extLst>
              <a:ext uri="{FF2B5EF4-FFF2-40B4-BE49-F238E27FC236}">
                <a16:creationId xmlns:a16="http://schemas.microsoft.com/office/drawing/2014/main" id="{00000000-0008-0000-0600-000004000000}"/>
              </a:ext>
            </a:extLst>
          </p:cNvPr>
          <p:cNvGraphicFramePr>
            <a:graphicFrameLocks noGrp="1"/>
          </p:cNvGraphicFramePr>
          <p:nvPr>
            <p:ph idx="1"/>
            <p:extLst>
              <p:ext uri="{D42A27DB-BD31-4B8C-83A1-F6EECF244321}">
                <p14:modId xmlns:p14="http://schemas.microsoft.com/office/powerpoint/2010/main" val="783435151"/>
              </p:ext>
            </p:extLst>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28022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40CA414F-27F6-4A62-A8EF-62B7961F1004}" type="slidenum">
              <a:rPr lang="fr-FR" smtClean="0"/>
              <a:t>18</a:t>
            </a:fld>
            <a:endParaRPr lang="fr-FR" dirty="0"/>
          </a:p>
        </p:txBody>
      </p:sp>
      <p:sp>
        <p:nvSpPr>
          <p:cNvPr id="10" name="Titre 1">
            <a:extLst>
              <a:ext uri="{FF2B5EF4-FFF2-40B4-BE49-F238E27FC236}">
                <a16:creationId xmlns:a16="http://schemas.microsoft.com/office/drawing/2014/main" id="{1D01D5B0-A91B-486D-BD7C-ADD6484A1631}"/>
              </a:ext>
            </a:extLst>
          </p:cNvPr>
          <p:cNvSpPr txBox="1">
            <a:spLocks/>
          </p:cNvSpPr>
          <p:nvPr/>
        </p:nvSpPr>
        <p:spPr>
          <a:xfrm>
            <a:off x="628650" y="187569"/>
            <a:ext cx="7886700" cy="802417"/>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200" b="1"/>
              <a:t>Accompagner la personne dans toutes ses dimensions </a:t>
            </a:r>
            <a:br>
              <a:rPr lang="fr-FR" sz="2200" b="1"/>
            </a:br>
            <a:r>
              <a:rPr lang="fr-FR" sz="2200" b="1"/>
              <a:t>(santé et vie sociale)</a:t>
            </a:r>
            <a:endParaRPr lang="fr-FR" sz="2200" dirty="0"/>
          </a:p>
        </p:txBody>
      </p:sp>
      <p:graphicFrame>
        <p:nvGraphicFramePr>
          <p:cNvPr id="13" name="Espace réservé du contenu 12">
            <a:extLst>
              <a:ext uri="{FF2B5EF4-FFF2-40B4-BE49-F238E27FC236}">
                <a16:creationId xmlns:a16="http://schemas.microsoft.com/office/drawing/2014/main" id="{00000000-0008-0000-0600-000005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285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40CA414F-27F6-4A62-A8EF-62B7961F1004}" type="slidenum">
              <a:rPr lang="fr-FR" smtClean="0"/>
              <a:t>19</a:t>
            </a:fld>
            <a:endParaRPr lang="fr-FR" dirty="0"/>
          </a:p>
        </p:txBody>
      </p:sp>
      <p:sp>
        <p:nvSpPr>
          <p:cNvPr id="10" name="Titre 1">
            <a:extLst>
              <a:ext uri="{FF2B5EF4-FFF2-40B4-BE49-F238E27FC236}">
                <a16:creationId xmlns:a16="http://schemas.microsoft.com/office/drawing/2014/main" id="{5AA2DA6F-20FD-40EE-B106-AD8BD104231B}"/>
              </a:ext>
            </a:extLst>
          </p:cNvPr>
          <p:cNvSpPr txBox="1">
            <a:spLocks/>
          </p:cNvSpPr>
          <p:nvPr/>
        </p:nvSpPr>
        <p:spPr>
          <a:xfrm>
            <a:off x="628650" y="187569"/>
            <a:ext cx="7886700" cy="802417"/>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200" b="1"/>
              <a:t>Accompagner la personne dans toutes ses dimensions </a:t>
            </a:r>
            <a:br>
              <a:rPr lang="fr-FR" sz="2200" b="1"/>
            </a:br>
            <a:r>
              <a:rPr lang="fr-FR" sz="2200" b="1"/>
              <a:t>(santé et vie sociale)</a:t>
            </a:r>
            <a:endParaRPr lang="fr-FR" sz="2200" dirty="0"/>
          </a:p>
        </p:txBody>
      </p:sp>
      <p:graphicFrame>
        <p:nvGraphicFramePr>
          <p:cNvPr id="13" name="Espace réservé du contenu 12">
            <a:extLst>
              <a:ext uri="{FF2B5EF4-FFF2-40B4-BE49-F238E27FC236}">
                <a16:creationId xmlns:a16="http://schemas.microsoft.com/office/drawing/2014/main" id="{00000000-0008-0000-0600-000006000000}"/>
              </a:ext>
            </a:extLst>
          </p:cNvPr>
          <p:cNvGraphicFramePr>
            <a:graphicFrameLocks noGrp="1"/>
          </p:cNvGraphicFramePr>
          <p:nvPr>
            <p:ph idx="1"/>
            <p:extLst>
              <p:ext uri="{D42A27DB-BD31-4B8C-83A1-F6EECF244321}">
                <p14:modId xmlns:p14="http://schemas.microsoft.com/office/powerpoint/2010/main" val="1662959547"/>
              </p:ext>
            </p:extLst>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8676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prstGeom prst="roundRect">
            <a:avLst/>
          </a:prstGeom>
          <a:ln>
            <a:solidFill>
              <a:schemeClr val="tx1"/>
            </a:solidFill>
          </a:ln>
        </p:spPr>
        <p:txBody>
          <a:bodyPr/>
          <a:lstStyle/>
          <a:p>
            <a:pPr algn="ctr"/>
            <a:r>
              <a:rPr lang="fr-FR" dirty="0"/>
              <a:t>RESTITUTION - ETATS DES LIEUX</a:t>
            </a:r>
          </a:p>
        </p:txBody>
      </p:sp>
      <p:sp>
        <p:nvSpPr>
          <p:cNvPr id="5" name="Espace réservé du contenu 4"/>
          <p:cNvSpPr>
            <a:spLocks noGrp="1"/>
          </p:cNvSpPr>
          <p:nvPr>
            <p:ph idx="1"/>
          </p:nvPr>
        </p:nvSpPr>
        <p:spPr/>
        <p:txBody>
          <a:bodyPr/>
          <a:lstStyle/>
          <a:p>
            <a:r>
              <a:rPr lang="fr-FR" dirty="0"/>
              <a:t>Organisation du dispositif de la démarche d’accompagnement des pratiques professionnelles au regard du public accueilli dans le secteur médico-social</a:t>
            </a:r>
          </a:p>
          <a:p>
            <a:r>
              <a:rPr lang="fr-FR" dirty="0"/>
              <a:t>Etat des lieux</a:t>
            </a:r>
          </a:p>
          <a:p>
            <a:r>
              <a:rPr lang="fr-FR" dirty="0"/>
              <a:t>Pistes pour le projet d’accompagnement</a:t>
            </a:r>
          </a:p>
        </p:txBody>
      </p:sp>
    </p:spTree>
    <p:extLst>
      <p:ext uri="{BB962C8B-B14F-4D97-AF65-F5344CB8AC3E}">
        <p14:creationId xmlns:p14="http://schemas.microsoft.com/office/powerpoint/2010/main" val="2856519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40CA414F-27F6-4A62-A8EF-62B7961F1004}" type="slidenum">
              <a:rPr lang="fr-FR" smtClean="0"/>
              <a:t>20</a:t>
            </a:fld>
            <a:endParaRPr lang="fr-FR" dirty="0"/>
          </a:p>
        </p:txBody>
      </p:sp>
      <p:sp>
        <p:nvSpPr>
          <p:cNvPr id="10" name="Titre 1">
            <a:extLst>
              <a:ext uri="{FF2B5EF4-FFF2-40B4-BE49-F238E27FC236}">
                <a16:creationId xmlns:a16="http://schemas.microsoft.com/office/drawing/2014/main" id="{0AB9AD89-C81B-4187-A82D-EDBC33EABBD1}"/>
              </a:ext>
            </a:extLst>
          </p:cNvPr>
          <p:cNvSpPr txBox="1">
            <a:spLocks/>
          </p:cNvSpPr>
          <p:nvPr/>
        </p:nvSpPr>
        <p:spPr>
          <a:xfrm>
            <a:off x="628650" y="187569"/>
            <a:ext cx="7886700" cy="802417"/>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200" b="1"/>
              <a:t>Accompagner la personne dans toutes ses dimensions </a:t>
            </a:r>
            <a:br>
              <a:rPr lang="fr-FR" sz="2200" b="1"/>
            </a:br>
            <a:r>
              <a:rPr lang="fr-FR" sz="2200" b="1"/>
              <a:t>(santé et vie sociale)</a:t>
            </a:r>
            <a:endParaRPr lang="fr-FR" sz="2200" dirty="0"/>
          </a:p>
        </p:txBody>
      </p:sp>
      <p:graphicFrame>
        <p:nvGraphicFramePr>
          <p:cNvPr id="13" name="Espace réservé du contenu 12">
            <a:extLst>
              <a:ext uri="{FF2B5EF4-FFF2-40B4-BE49-F238E27FC236}">
                <a16:creationId xmlns:a16="http://schemas.microsoft.com/office/drawing/2014/main" id="{00000000-0008-0000-0600-000007000000}"/>
              </a:ext>
            </a:extLst>
          </p:cNvPr>
          <p:cNvGraphicFramePr>
            <a:graphicFrameLocks noGrp="1"/>
          </p:cNvGraphicFramePr>
          <p:nvPr>
            <p:ph idx="1"/>
            <p:extLst>
              <p:ext uri="{D42A27DB-BD31-4B8C-83A1-F6EECF244321}">
                <p14:modId xmlns:p14="http://schemas.microsoft.com/office/powerpoint/2010/main" val="3927373618"/>
              </p:ext>
            </p:extLst>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56126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orme libre : forme 20">
            <a:extLst>
              <a:ext uri="{FF2B5EF4-FFF2-40B4-BE49-F238E27FC236}">
                <a16:creationId xmlns:a16="http://schemas.microsoft.com/office/drawing/2014/main" id="{AB90FD1C-6140-4186-89DB-B45AB0FB3AA9}"/>
              </a:ext>
            </a:extLst>
          </p:cNvPr>
          <p:cNvSpPr/>
          <p:nvPr/>
        </p:nvSpPr>
        <p:spPr>
          <a:xfrm>
            <a:off x="102023" y="1011596"/>
            <a:ext cx="1117494" cy="1620000"/>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2.1 - Accompagner la personne dans les gestes du quotidien</a:t>
            </a:r>
            <a:endParaRPr lang="fr-FR" sz="1200" kern="1200" dirty="0">
              <a:solidFill>
                <a:schemeClr val="tx1"/>
              </a:solidFill>
            </a:endParaRPr>
          </a:p>
        </p:txBody>
      </p:sp>
      <p:sp>
        <p:nvSpPr>
          <p:cNvPr id="23" name="Forme libre : forme 22">
            <a:extLst>
              <a:ext uri="{FF2B5EF4-FFF2-40B4-BE49-F238E27FC236}">
                <a16:creationId xmlns:a16="http://schemas.microsoft.com/office/drawing/2014/main" id="{79CF9C05-2245-4DDD-9562-C2F2ED2EF696}"/>
              </a:ext>
            </a:extLst>
          </p:cNvPr>
          <p:cNvSpPr/>
          <p:nvPr/>
        </p:nvSpPr>
        <p:spPr>
          <a:xfrm>
            <a:off x="1666515" y="1011596"/>
            <a:ext cx="1117494" cy="1620000"/>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2.2 - Impliquer et accompagner la famille, les aidants si la personne ou son représentant le souhaite</a:t>
            </a:r>
            <a:endParaRPr lang="fr-FR" sz="1200" kern="1200" dirty="0">
              <a:solidFill>
                <a:schemeClr val="tx1"/>
              </a:solidFill>
            </a:endParaRPr>
          </a:p>
        </p:txBody>
      </p:sp>
      <p:sp>
        <p:nvSpPr>
          <p:cNvPr id="25" name="Forme libre : forme 24">
            <a:extLst>
              <a:ext uri="{FF2B5EF4-FFF2-40B4-BE49-F238E27FC236}">
                <a16:creationId xmlns:a16="http://schemas.microsoft.com/office/drawing/2014/main" id="{3DDC2146-DD27-444E-A010-BD1FACCD82CB}"/>
              </a:ext>
            </a:extLst>
          </p:cNvPr>
          <p:cNvSpPr/>
          <p:nvPr/>
        </p:nvSpPr>
        <p:spPr>
          <a:xfrm>
            <a:off x="3231006" y="1011596"/>
            <a:ext cx="1117494" cy="1620000"/>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2.3 - Accompagner la personne dans son parcours de soins</a:t>
            </a:r>
            <a:endParaRPr lang="fr-FR" sz="1200" kern="1200" dirty="0">
              <a:solidFill>
                <a:schemeClr val="tx1"/>
              </a:solidFill>
            </a:endParaRPr>
          </a:p>
        </p:txBody>
      </p:sp>
      <p:sp>
        <p:nvSpPr>
          <p:cNvPr id="27" name="Forme libre : forme 26">
            <a:extLst>
              <a:ext uri="{FF2B5EF4-FFF2-40B4-BE49-F238E27FC236}">
                <a16:creationId xmlns:a16="http://schemas.microsoft.com/office/drawing/2014/main" id="{F73CC85C-9917-4512-BF46-5B14C337E47D}"/>
              </a:ext>
            </a:extLst>
          </p:cNvPr>
          <p:cNvSpPr/>
          <p:nvPr/>
        </p:nvSpPr>
        <p:spPr>
          <a:xfrm>
            <a:off x="4795498" y="1011596"/>
            <a:ext cx="1117494" cy="1620000"/>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2.4 - Contribuer à l'inclusion, à l'éducation, au développement ou au maintien de la personne dans la vie sociale</a:t>
            </a:r>
            <a:endParaRPr lang="fr-FR" sz="1200" kern="1200" dirty="0">
              <a:solidFill>
                <a:schemeClr val="tx1"/>
              </a:solidFill>
            </a:endParaRPr>
          </a:p>
        </p:txBody>
      </p:sp>
      <p:sp>
        <p:nvSpPr>
          <p:cNvPr id="29" name="Forme libre : forme 28">
            <a:extLst>
              <a:ext uri="{FF2B5EF4-FFF2-40B4-BE49-F238E27FC236}">
                <a16:creationId xmlns:a16="http://schemas.microsoft.com/office/drawing/2014/main" id="{779F04E6-662F-496B-AAA2-037F0A680DE1}"/>
              </a:ext>
            </a:extLst>
          </p:cNvPr>
          <p:cNvSpPr/>
          <p:nvPr/>
        </p:nvSpPr>
        <p:spPr>
          <a:xfrm>
            <a:off x="6359989" y="1011596"/>
            <a:ext cx="1117494" cy="1620000"/>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2.5 - Anticiper, prévenir et gérer les situations de crise</a:t>
            </a:r>
            <a:endParaRPr lang="fr-FR" sz="1200" kern="1200" dirty="0">
              <a:solidFill>
                <a:schemeClr val="tx1"/>
              </a:solidFill>
            </a:endParaRPr>
          </a:p>
        </p:txBody>
      </p:sp>
      <p:sp>
        <p:nvSpPr>
          <p:cNvPr id="31" name="Forme libre : forme 30">
            <a:extLst>
              <a:ext uri="{FF2B5EF4-FFF2-40B4-BE49-F238E27FC236}">
                <a16:creationId xmlns:a16="http://schemas.microsoft.com/office/drawing/2014/main" id="{4364FA5D-67FD-4C9F-B297-8611D2904FD3}"/>
              </a:ext>
            </a:extLst>
          </p:cNvPr>
          <p:cNvSpPr/>
          <p:nvPr/>
        </p:nvSpPr>
        <p:spPr>
          <a:xfrm>
            <a:off x="7924481" y="1011596"/>
            <a:ext cx="1117494" cy="1620000"/>
          </a:xfrm>
          <a:custGeom>
            <a:avLst/>
            <a:gdLst>
              <a:gd name="connsiteX0" fmla="*/ 0 w 1117494"/>
              <a:gd name="connsiteY0" fmla="*/ 111749 h 1676241"/>
              <a:gd name="connsiteX1" fmla="*/ 111749 w 1117494"/>
              <a:gd name="connsiteY1" fmla="*/ 0 h 1676241"/>
              <a:gd name="connsiteX2" fmla="*/ 1005745 w 1117494"/>
              <a:gd name="connsiteY2" fmla="*/ 0 h 1676241"/>
              <a:gd name="connsiteX3" fmla="*/ 1117494 w 1117494"/>
              <a:gd name="connsiteY3" fmla="*/ 111749 h 1676241"/>
              <a:gd name="connsiteX4" fmla="*/ 1117494 w 1117494"/>
              <a:gd name="connsiteY4" fmla="*/ 1564492 h 1676241"/>
              <a:gd name="connsiteX5" fmla="*/ 1005745 w 1117494"/>
              <a:gd name="connsiteY5" fmla="*/ 1676241 h 1676241"/>
              <a:gd name="connsiteX6" fmla="*/ 111749 w 1117494"/>
              <a:gd name="connsiteY6" fmla="*/ 1676241 h 1676241"/>
              <a:gd name="connsiteX7" fmla="*/ 0 w 1117494"/>
              <a:gd name="connsiteY7" fmla="*/ 1564492 h 1676241"/>
              <a:gd name="connsiteX8" fmla="*/ 0 w 1117494"/>
              <a:gd name="connsiteY8" fmla="*/ 111749 h 1676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676241">
                <a:moveTo>
                  <a:pt x="0" y="111749"/>
                </a:moveTo>
                <a:cubicBezTo>
                  <a:pt x="0" y="50032"/>
                  <a:pt x="50032" y="0"/>
                  <a:pt x="111749" y="0"/>
                </a:cubicBezTo>
                <a:lnTo>
                  <a:pt x="1005745" y="0"/>
                </a:lnTo>
                <a:cubicBezTo>
                  <a:pt x="1067462" y="0"/>
                  <a:pt x="1117494" y="50032"/>
                  <a:pt x="1117494" y="111749"/>
                </a:cubicBezTo>
                <a:lnTo>
                  <a:pt x="1117494" y="1564492"/>
                </a:lnTo>
                <a:cubicBezTo>
                  <a:pt x="1117494" y="1626209"/>
                  <a:pt x="1067462" y="1676241"/>
                  <a:pt x="1005745" y="1676241"/>
                </a:cubicBezTo>
                <a:lnTo>
                  <a:pt x="111749" y="1676241"/>
                </a:lnTo>
                <a:cubicBezTo>
                  <a:pt x="50032" y="1676241"/>
                  <a:pt x="0" y="1626209"/>
                  <a:pt x="0" y="1564492"/>
                </a:cubicBezTo>
                <a:lnTo>
                  <a:pt x="0" y="111749"/>
                </a:lnTo>
                <a:close/>
              </a:path>
            </a:pathLst>
          </a:custGeom>
          <a:solidFill>
            <a:schemeClr val="accent4">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i="0" u="none" kern="1200" dirty="0">
                <a:solidFill>
                  <a:schemeClr val="tx1"/>
                </a:solidFill>
              </a:rPr>
              <a:t>2.</a:t>
            </a:r>
            <a:r>
              <a:rPr lang="fr-FR" sz="1200" b="1" kern="1200" dirty="0">
                <a:solidFill>
                  <a:schemeClr val="tx1"/>
                </a:solidFill>
              </a:rPr>
              <a:t>6 - Soutenir la personne dans l'accompagnement proposé</a:t>
            </a:r>
          </a:p>
        </p:txBody>
      </p:sp>
      <p:sp>
        <p:nvSpPr>
          <p:cNvPr id="2" name="Titre 1"/>
          <p:cNvSpPr>
            <a:spLocks noGrp="1"/>
          </p:cNvSpPr>
          <p:nvPr>
            <p:ph type="title"/>
          </p:nvPr>
        </p:nvSpPr>
        <p:spPr>
          <a:xfrm>
            <a:off x="628650" y="187569"/>
            <a:ext cx="7886700" cy="802417"/>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a:normAutofit/>
          </a:bodyPr>
          <a:lstStyle/>
          <a:p>
            <a:pPr algn="ctr"/>
            <a:r>
              <a:rPr lang="fr-FR" sz="2200" b="1" dirty="0"/>
              <a:t>Accompagner l'usager en intégrant l’ensemble des champs de la santé et de la vie sociale</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21</a:t>
            </a:fld>
            <a:endParaRPr lang="fr-FR" dirty="0"/>
          </a:p>
        </p:txBody>
      </p:sp>
      <p:sp>
        <p:nvSpPr>
          <p:cNvPr id="5" name="Accolade fermante 4">
            <a:extLst>
              <a:ext uri="{FF2B5EF4-FFF2-40B4-BE49-F238E27FC236}">
                <a16:creationId xmlns:a16="http://schemas.microsoft.com/office/drawing/2014/main" id="{5E4B8819-CD2B-4177-B614-6CCF8BBAFEE7}"/>
              </a:ext>
            </a:extLst>
          </p:cNvPr>
          <p:cNvSpPr/>
          <p:nvPr/>
        </p:nvSpPr>
        <p:spPr>
          <a:xfrm rot="5400000">
            <a:off x="455640" y="2080931"/>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7" name="Accolade fermante 6">
            <a:extLst>
              <a:ext uri="{FF2B5EF4-FFF2-40B4-BE49-F238E27FC236}">
                <a16:creationId xmlns:a16="http://schemas.microsoft.com/office/drawing/2014/main" id="{F3458010-B801-462C-B8EA-79641D0F4FEE}"/>
              </a:ext>
            </a:extLst>
          </p:cNvPr>
          <p:cNvSpPr/>
          <p:nvPr/>
        </p:nvSpPr>
        <p:spPr>
          <a:xfrm rot="5400000">
            <a:off x="2019592" y="2080933"/>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8" name="Accolade fermante 7">
            <a:extLst>
              <a:ext uri="{FF2B5EF4-FFF2-40B4-BE49-F238E27FC236}">
                <a16:creationId xmlns:a16="http://schemas.microsoft.com/office/drawing/2014/main" id="{3A9DACE0-A03A-43F1-B1F7-D6BF1372CCB9}"/>
              </a:ext>
            </a:extLst>
          </p:cNvPr>
          <p:cNvSpPr/>
          <p:nvPr/>
        </p:nvSpPr>
        <p:spPr>
          <a:xfrm rot="5400000">
            <a:off x="3584278" y="2058544"/>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Accolade fermante 8">
            <a:extLst>
              <a:ext uri="{FF2B5EF4-FFF2-40B4-BE49-F238E27FC236}">
                <a16:creationId xmlns:a16="http://schemas.microsoft.com/office/drawing/2014/main" id="{E693F0D8-B8B8-4878-A6E0-B2B2F4C61C26}"/>
              </a:ext>
            </a:extLst>
          </p:cNvPr>
          <p:cNvSpPr/>
          <p:nvPr/>
        </p:nvSpPr>
        <p:spPr>
          <a:xfrm rot="5400000">
            <a:off x="5148230" y="2058541"/>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0" name="Accolade fermante 9">
            <a:extLst>
              <a:ext uri="{FF2B5EF4-FFF2-40B4-BE49-F238E27FC236}">
                <a16:creationId xmlns:a16="http://schemas.microsoft.com/office/drawing/2014/main" id="{FD38CA55-0DE8-4544-9FD0-DA3216611A3D}"/>
              </a:ext>
            </a:extLst>
          </p:cNvPr>
          <p:cNvSpPr/>
          <p:nvPr/>
        </p:nvSpPr>
        <p:spPr>
          <a:xfrm rot="5400000">
            <a:off x="6717173" y="2080928"/>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1" name="Accolade fermante 10">
            <a:extLst>
              <a:ext uri="{FF2B5EF4-FFF2-40B4-BE49-F238E27FC236}">
                <a16:creationId xmlns:a16="http://schemas.microsoft.com/office/drawing/2014/main" id="{50A3E9D6-A233-4C4A-87FE-D30F626E53E4}"/>
              </a:ext>
            </a:extLst>
          </p:cNvPr>
          <p:cNvSpPr/>
          <p:nvPr/>
        </p:nvSpPr>
        <p:spPr>
          <a:xfrm rot="5400000">
            <a:off x="8276868" y="2058538"/>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graphicFrame>
        <p:nvGraphicFramePr>
          <p:cNvPr id="4" name="Tableau 3">
            <a:extLst>
              <a:ext uri="{FF2B5EF4-FFF2-40B4-BE49-F238E27FC236}">
                <a16:creationId xmlns:a16="http://schemas.microsoft.com/office/drawing/2014/main" id="{31634FBF-E6AD-4307-AD7A-D92D8EC911B8}"/>
              </a:ext>
            </a:extLst>
          </p:cNvPr>
          <p:cNvGraphicFramePr>
            <a:graphicFrameLocks noGrp="1"/>
          </p:cNvGraphicFramePr>
          <p:nvPr>
            <p:extLst>
              <p:ext uri="{D42A27DB-BD31-4B8C-83A1-F6EECF244321}">
                <p14:modId xmlns:p14="http://schemas.microsoft.com/office/powerpoint/2010/main" val="428199800"/>
              </p:ext>
            </p:extLst>
          </p:nvPr>
        </p:nvGraphicFramePr>
        <p:xfrm>
          <a:off x="0" y="2852050"/>
          <a:ext cx="1368000" cy="3154680"/>
        </p:xfrm>
        <a:graphic>
          <a:graphicData uri="http://schemas.openxmlformats.org/drawingml/2006/table">
            <a:tbl>
              <a:tblPr/>
              <a:tblGrid>
                <a:gridCol w="1368000">
                  <a:extLst>
                    <a:ext uri="{9D8B030D-6E8A-4147-A177-3AD203B41FA5}">
                      <a16:colId xmlns:a16="http://schemas.microsoft.com/office/drawing/2014/main" val="3066382442"/>
                    </a:ext>
                  </a:extLst>
                </a:gridCol>
              </a:tblGrid>
              <a:tr h="381000">
                <a:tc>
                  <a:txBody>
                    <a:bodyPr/>
                    <a:lstStyle/>
                    <a:p>
                      <a:pPr algn="l" fontAlgn="ctr"/>
                      <a:r>
                        <a:rPr lang="fr-FR" sz="900" b="0" i="0" u="none" strike="noStrike" dirty="0">
                          <a:solidFill>
                            <a:srgbClr val="000000"/>
                          </a:solidFill>
                          <a:effectLst/>
                          <a:latin typeface="Calibri" panose="020F0502020204030204" pitchFamily="34" charset="0"/>
                        </a:rPr>
                        <a:t>Proposer et ajuster les soins d'hygiène en fonction des capacités, préférences et besoins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820382410"/>
                  </a:ext>
                </a:extLst>
              </a:tr>
              <a:tr h="381000">
                <a:tc>
                  <a:txBody>
                    <a:bodyPr/>
                    <a:lstStyle/>
                    <a:p>
                      <a:pPr algn="l" fontAlgn="ctr"/>
                      <a:r>
                        <a:rPr lang="fr-FR" sz="900" b="0" i="0" u="none" strike="noStrike" dirty="0">
                          <a:solidFill>
                            <a:srgbClr val="000000"/>
                          </a:solidFill>
                          <a:effectLst/>
                          <a:latin typeface="Calibri" panose="020F0502020204030204" pitchFamily="34" charset="0"/>
                        </a:rPr>
                        <a:t>Réaliser les gestes de prévention (mobilité, posture…) en tenant compte des difficultés spécifiques de la personne accompagnée.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3823583961"/>
                  </a:ext>
                </a:extLst>
              </a:tr>
              <a:tr h="381000">
                <a:tc>
                  <a:txBody>
                    <a:bodyPr/>
                    <a:lstStyle/>
                    <a:p>
                      <a:pPr algn="l" fontAlgn="ctr"/>
                      <a:r>
                        <a:rPr lang="fr-FR" sz="900" b="0" i="0" u="none" strike="noStrike">
                          <a:solidFill>
                            <a:srgbClr val="000000"/>
                          </a:solidFill>
                          <a:effectLst/>
                          <a:latin typeface="Calibri" panose="020F0502020204030204" pitchFamily="34" charset="0"/>
                        </a:rPr>
                        <a:t>Accompagner les repas selon le degré d'autonomie, en respectant les habitudes alimentaires et les rythmes.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3041479630"/>
                  </a:ext>
                </a:extLst>
              </a:tr>
              <a:tr h="390525">
                <a:tc>
                  <a:txBody>
                    <a:bodyPr/>
                    <a:lstStyle/>
                    <a:p>
                      <a:pPr algn="l" fontAlgn="ctr"/>
                      <a:r>
                        <a:rPr lang="fr-FR" sz="900" b="0" i="0" u="none" strike="noStrike">
                          <a:solidFill>
                            <a:srgbClr val="000000"/>
                          </a:solidFill>
                          <a:effectLst/>
                          <a:latin typeface="Calibri" panose="020F0502020204030204" pitchFamily="34" charset="0"/>
                        </a:rPr>
                        <a:t>Assurer une veille nutritionnelle personnalisée (prévention de la dénutrition, hydratation, surcharge…)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3672078952"/>
                  </a:ext>
                </a:extLst>
              </a:tr>
              <a:tr h="390525">
                <a:tc>
                  <a:txBody>
                    <a:bodyPr/>
                    <a:lstStyle/>
                    <a:p>
                      <a:pPr algn="l" fontAlgn="ctr"/>
                      <a:r>
                        <a:rPr lang="fr-FR" sz="900" b="0" i="0" u="none" strike="noStrike" dirty="0">
                          <a:solidFill>
                            <a:srgbClr val="000000"/>
                          </a:solidFill>
                          <a:effectLst/>
                          <a:latin typeface="Calibri" panose="020F0502020204030204" pitchFamily="34" charset="0"/>
                        </a:rPr>
                        <a:t>Veiller à l'image de la personne (vêtements, présentation), dans le respect de ses goûts, de son âge, de sa dignité.</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711072145"/>
                  </a:ext>
                </a:extLst>
              </a:tr>
            </a:tbl>
          </a:graphicData>
        </a:graphic>
      </p:graphicFrame>
      <p:graphicFrame>
        <p:nvGraphicFramePr>
          <p:cNvPr id="12" name="Tableau 11">
            <a:extLst>
              <a:ext uri="{FF2B5EF4-FFF2-40B4-BE49-F238E27FC236}">
                <a16:creationId xmlns:a16="http://schemas.microsoft.com/office/drawing/2014/main" id="{D2D3C73D-AD8C-4E03-9CE9-1E8DC74916A4}"/>
              </a:ext>
            </a:extLst>
          </p:cNvPr>
          <p:cNvGraphicFramePr>
            <a:graphicFrameLocks noGrp="1"/>
          </p:cNvGraphicFramePr>
          <p:nvPr>
            <p:extLst>
              <p:ext uri="{D42A27DB-BD31-4B8C-83A1-F6EECF244321}">
                <p14:modId xmlns:p14="http://schemas.microsoft.com/office/powerpoint/2010/main" val="527644037"/>
              </p:ext>
            </p:extLst>
          </p:nvPr>
        </p:nvGraphicFramePr>
        <p:xfrm>
          <a:off x="1536898" y="2899410"/>
          <a:ext cx="1368000" cy="3429000"/>
        </p:xfrm>
        <a:graphic>
          <a:graphicData uri="http://schemas.openxmlformats.org/drawingml/2006/table">
            <a:tbl>
              <a:tblPr/>
              <a:tblGrid>
                <a:gridCol w="1368000">
                  <a:extLst>
                    <a:ext uri="{9D8B030D-6E8A-4147-A177-3AD203B41FA5}">
                      <a16:colId xmlns:a16="http://schemas.microsoft.com/office/drawing/2014/main" val="1142509662"/>
                    </a:ext>
                  </a:extLst>
                </a:gridCol>
              </a:tblGrid>
              <a:tr h="390525">
                <a:tc>
                  <a:txBody>
                    <a:bodyPr/>
                    <a:lstStyle/>
                    <a:p>
                      <a:pPr algn="l" fontAlgn="ctr"/>
                      <a:r>
                        <a:rPr lang="fr-FR" sz="900" b="0" i="0" u="none" strike="noStrike" dirty="0">
                          <a:effectLst/>
                          <a:latin typeface="Calibri" panose="020F0502020204030204" pitchFamily="34" charset="0"/>
                        </a:rPr>
                        <a:t>Informer régulièrement les représentants légaux et/ou aidants sur les capacités et évolutions de la personne, selon les règles partagées.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2368186144"/>
                  </a:ext>
                </a:extLst>
              </a:tr>
              <a:tr h="390525">
                <a:tc>
                  <a:txBody>
                    <a:bodyPr/>
                    <a:lstStyle/>
                    <a:p>
                      <a:pPr algn="l" fontAlgn="ctr"/>
                      <a:r>
                        <a:rPr lang="fr-FR" sz="900" b="0" i="0" u="none" strike="noStrike">
                          <a:solidFill>
                            <a:srgbClr val="000000"/>
                          </a:solidFill>
                          <a:effectLst/>
                          <a:latin typeface="Calibri" panose="020F0502020204030204" pitchFamily="34" charset="0"/>
                        </a:rPr>
                        <a:t>Identifier les compétences et les ressources des représentants légaux et/ou des aidants et les valoriser.</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2527407758"/>
                  </a:ext>
                </a:extLst>
              </a:tr>
              <a:tr h="390525">
                <a:tc>
                  <a:txBody>
                    <a:bodyPr/>
                    <a:lstStyle/>
                    <a:p>
                      <a:pPr algn="l" fontAlgn="ctr"/>
                      <a:r>
                        <a:rPr lang="fr-FR" sz="900" b="0" i="0" u="none" strike="noStrike">
                          <a:effectLst/>
                          <a:latin typeface="Calibri" panose="020F0502020204030204" pitchFamily="34" charset="0"/>
                        </a:rPr>
                        <a:t>Associer les représentants légaux et/ou les aidants à des actions de formation ou d'information pour les soutenir dans leur rôle.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3631539544"/>
                  </a:ext>
                </a:extLst>
              </a:tr>
              <a:tr h="390525">
                <a:tc>
                  <a:txBody>
                    <a:bodyPr/>
                    <a:lstStyle/>
                    <a:p>
                      <a:pPr algn="l" fontAlgn="ctr"/>
                      <a:r>
                        <a:rPr lang="fr-FR" sz="900" b="0" i="0" u="none" strike="noStrike">
                          <a:solidFill>
                            <a:srgbClr val="000000"/>
                          </a:solidFill>
                          <a:effectLst/>
                          <a:latin typeface="Calibri" panose="020F0502020204030204" pitchFamily="34" charset="0"/>
                        </a:rPr>
                        <a:t>Repérer les signes d'épuisement chez les aidants et proposer des relais ou du soutien.</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2880179548"/>
                  </a:ext>
                </a:extLst>
              </a:tr>
              <a:tr h="390525">
                <a:tc>
                  <a:txBody>
                    <a:bodyPr/>
                    <a:lstStyle/>
                    <a:p>
                      <a:pPr algn="l" fontAlgn="ctr"/>
                      <a:r>
                        <a:rPr lang="fr-FR" sz="900" b="0" i="0" u="none" strike="noStrike" dirty="0">
                          <a:solidFill>
                            <a:srgbClr val="000000"/>
                          </a:solidFill>
                          <a:effectLst/>
                          <a:latin typeface="Calibri" panose="020F0502020204030204" pitchFamily="34" charset="0"/>
                        </a:rPr>
                        <a:t>Repérer et désamorcer les risques de situations de conflit entre les représentants légaux et/ou aidants et les professionnels sur les situations d'accompagnement.</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572038168"/>
                  </a:ext>
                </a:extLst>
              </a:tr>
            </a:tbl>
          </a:graphicData>
        </a:graphic>
      </p:graphicFrame>
      <p:graphicFrame>
        <p:nvGraphicFramePr>
          <p:cNvPr id="14" name="Tableau 13">
            <a:extLst>
              <a:ext uri="{FF2B5EF4-FFF2-40B4-BE49-F238E27FC236}">
                <a16:creationId xmlns:a16="http://schemas.microsoft.com/office/drawing/2014/main" id="{74C128CA-71A5-4300-AC6D-A5B5333D92DC}"/>
              </a:ext>
            </a:extLst>
          </p:cNvPr>
          <p:cNvGraphicFramePr>
            <a:graphicFrameLocks noGrp="1"/>
          </p:cNvGraphicFramePr>
          <p:nvPr>
            <p:extLst>
              <p:ext uri="{D42A27DB-BD31-4B8C-83A1-F6EECF244321}">
                <p14:modId xmlns:p14="http://schemas.microsoft.com/office/powerpoint/2010/main" val="23061507"/>
              </p:ext>
            </p:extLst>
          </p:nvPr>
        </p:nvGraphicFramePr>
        <p:xfrm>
          <a:off x="3095127" y="2785476"/>
          <a:ext cx="1368000" cy="3154680"/>
        </p:xfrm>
        <a:graphic>
          <a:graphicData uri="http://schemas.openxmlformats.org/drawingml/2006/table">
            <a:tbl>
              <a:tblPr/>
              <a:tblGrid>
                <a:gridCol w="1368000">
                  <a:extLst>
                    <a:ext uri="{9D8B030D-6E8A-4147-A177-3AD203B41FA5}">
                      <a16:colId xmlns:a16="http://schemas.microsoft.com/office/drawing/2014/main" val="3904565839"/>
                    </a:ext>
                  </a:extLst>
                </a:gridCol>
              </a:tblGrid>
              <a:tr h="390525">
                <a:tc>
                  <a:txBody>
                    <a:bodyPr/>
                    <a:lstStyle/>
                    <a:p>
                      <a:pPr algn="l" fontAlgn="ctr"/>
                      <a:r>
                        <a:rPr lang="fr-FR" sz="900" b="0" i="0" u="none" strike="noStrike" dirty="0">
                          <a:solidFill>
                            <a:srgbClr val="000000"/>
                          </a:solidFill>
                          <a:effectLst/>
                          <a:latin typeface="Calibri" panose="020F0502020204030204" pitchFamily="34" charset="0"/>
                        </a:rPr>
                        <a:t>Réaliser ou relayer les soins nécessaires à l'état de santé physique ou psychique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2499426432"/>
                  </a:ext>
                </a:extLst>
              </a:tr>
              <a:tr h="390525">
                <a:tc>
                  <a:txBody>
                    <a:bodyPr/>
                    <a:lstStyle/>
                    <a:p>
                      <a:pPr algn="l" fontAlgn="ctr"/>
                      <a:r>
                        <a:rPr lang="fr-FR" sz="900" b="0" i="0" u="none" strike="noStrike">
                          <a:effectLst/>
                          <a:latin typeface="Calibri" panose="020F0502020204030204" pitchFamily="34" charset="0"/>
                        </a:rPr>
                        <a:t>Accompagner aux rendez-vous médicaux ou aux examens, et assurer la transmission d'informations utiles.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1222746102"/>
                  </a:ext>
                </a:extLst>
              </a:tr>
              <a:tr h="390525">
                <a:tc>
                  <a:txBody>
                    <a:bodyPr/>
                    <a:lstStyle/>
                    <a:p>
                      <a:pPr algn="l" fontAlgn="ctr"/>
                      <a:r>
                        <a:rPr lang="fr-FR" sz="900" b="0" i="0" u="none" strike="noStrike">
                          <a:solidFill>
                            <a:srgbClr val="000000"/>
                          </a:solidFill>
                          <a:effectLst/>
                          <a:latin typeface="Calibri" panose="020F0502020204030204" pitchFamily="34" charset="0"/>
                        </a:rPr>
                        <a:t>Mobiliser les partenaires du territoire (équipes mobiles, services à domicile, associations…).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1114269023"/>
                  </a:ext>
                </a:extLst>
              </a:tr>
              <a:tr h="390525">
                <a:tc>
                  <a:txBody>
                    <a:bodyPr/>
                    <a:lstStyle/>
                    <a:p>
                      <a:pPr algn="l" fontAlgn="ctr"/>
                      <a:r>
                        <a:rPr lang="fr-FR" sz="900" b="0" i="0" u="none" strike="noStrike">
                          <a:solidFill>
                            <a:srgbClr val="000000"/>
                          </a:solidFill>
                          <a:effectLst/>
                          <a:latin typeface="Calibri" panose="020F0502020204030204" pitchFamily="34" charset="0"/>
                        </a:rPr>
                        <a:t>Construire des relations de collaboration avec les professionnels de santé (médecins, soignants, psychologues…).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3822699048"/>
                  </a:ext>
                </a:extLst>
              </a:tr>
              <a:tr h="390525">
                <a:tc>
                  <a:txBody>
                    <a:bodyPr/>
                    <a:lstStyle/>
                    <a:p>
                      <a:pPr algn="l" fontAlgn="ctr"/>
                      <a:r>
                        <a:rPr lang="fr-FR" sz="900" b="0" i="0" u="none" strike="noStrike" dirty="0">
                          <a:solidFill>
                            <a:srgbClr val="000000"/>
                          </a:solidFill>
                          <a:effectLst/>
                          <a:latin typeface="Calibri" panose="020F0502020204030204" pitchFamily="34" charset="0"/>
                        </a:rPr>
                        <a:t>Participer à la coordination entre les différents acteurs de santé et du secteur social autour de la personne accueillie.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2121301508"/>
                  </a:ext>
                </a:extLst>
              </a:tr>
            </a:tbl>
          </a:graphicData>
        </a:graphic>
      </p:graphicFrame>
      <p:graphicFrame>
        <p:nvGraphicFramePr>
          <p:cNvPr id="17" name="Tableau 16">
            <a:extLst>
              <a:ext uri="{FF2B5EF4-FFF2-40B4-BE49-F238E27FC236}">
                <a16:creationId xmlns:a16="http://schemas.microsoft.com/office/drawing/2014/main" id="{9C972278-5A93-4EF3-B567-81BE59DAA1AB}"/>
              </a:ext>
            </a:extLst>
          </p:cNvPr>
          <p:cNvGraphicFramePr>
            <a:graphicFrameLocks noGrp="1"/>
          </p:cNvGraphicFramePr>
          <p:nvPr>
            <p:extLst>
              <p:ext uri="{D42A27DB-BD31-4B8C-83A1-F6EECF244321}">
                <p14:modId xmlns:p14="http://schemas.microsoft.com/office/powerpoint/2010/main" val="2925335709"/>
              </p:ext>
            </p:extLst>
          </p:nvPr>
        </p:nvGraphicFramePr>
        <p:xfrm>
          <a:off x="6225169" y="2814495"/>
          <a:ext cx="1368000" cy="2606040"/>
        </p:xfrm>
        <a:graphic>
          <a:graphicData uri="http://schemas.openxmlformats.org/drawingml/2006/table">
            <a:tbl>
              <a:tblPr/>
              <a:tblGrid>
                <a:gridCol w="1368000">
                  <a:extLst>
                    <a:ext uri="{9D8B030D-6E8A-4147-A177-3AD203B41FA5}">
                      <a16:colId xmlns:a16="http://schemas.microsoft.com/office/drawing/2014/main" val="4007924675"/>
                    </a:ext>
                  </a:extLst>
                </a:gridCol>
              </a:tblGrid>
              <a:tr h="390525">
                <a:tc>
                  <a:txBody>
                    <a:bodyPr/>
                    <a:lstStyle/>
                    <a:p>
                      <a:pPr algn="l" fontAlgn="ctr"/>
                      <a:r>
                        <a:rPr lang="fr-FR" sz="900" b="0" i="0" u="none" strike="noStrike" dirty="0">
                          <a:effectLst/>
                          <a:latin typeface="Calibri" panose="020F0502020204030204" pitchFamily="34" charset="0"/>
                        </a:rPr>
                        <a:t>Identifier collectivement les antécédents de crise et les facteurs déclencheurs ou protecteurs.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89828294"/>
                  </a:ext>
                </a:extLst>
              </a:tr>
              <a:tr h="390525">
                <a:tc>
                  <a:txBody>
                    <a:bodyPr/>
                    <a:lstStyle/>
                    <a:p>
                      <a:pPr algn="l" fontAlgn="ctr"/>
                      <a:r>
                        <a:rPr lang="fr-FR" sz="900" b="0" i="0" u="none" strike="noStrike">
                          <a:solidFill>
                            <a:srgbClr val="000000"/>
                          </a:solidFill>
                          <a:effectLst/>
                          <a:latin typeface="Calibri" panose="020F0502020204030204" pitchFamily="34" charset="0"/>
                        </a:rPr>
                        <a:t>Etre attentif aux signes de mal-être ou de changement pouvant annoncer une crise.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2156631947"/>
                  </a:ext>
                </a:extLst>
              </a:tr>
              <a:tr h="390525">
                <a:tc>
                  <a:txBody>
                    <a:bodyPr/>
                    <a:lstStyle/>
                    <a:p>
                      <a:pPr algn="l" fontAlgn="ctr"/>
                      <a:r>
                        <a:rPr lang="fr-FR" sz="900" b="0" i="0" u="none" strike="noStrike" dirty="0">
                          <a:solidFill>
                            <a:srgbClr val="000000"/>
                          </a:solidFill>
                          <a:effectLst/>
                          <a:latin typeface="Calibri" panose="020F0502020204030204" pitchFamily="34" charset="0"/>
                        </a:rPr>
                        <a:t>Participer à l'élaboration et à l'application des protocoles de prévention ou de gestion.</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865609735"/>
                  </a:ext>
                </a:extLst>
              </a:tr>
              <a:tr h="390525">
                <a:tc>
                  <a:txBody>
                    <a:bodyPr/>
                    <a:lstStyle/>
                    <a:p>
                      <a:pPr algn="l" fontAlgn="ctr"/>
                      <a:r>
                        <a:rPr lang="fr-FR" sz="900" b="0" i="0" u="none" strike="noStrike">
                          <a:solidFill>
                            <a:srgbClr val="000000"/>
                          </a:solidFill>
                          <a:effectLst/>
                          <a:latin typeface="Calibri" panose="020F0502020204030204" pitchFamily="34" charset="0"/>
                        </a:rPr>
                        <a:t>Maintenir la cohérence de l'équipe autour de la personne, y compris en période de tension se conformer aux protocoles.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3640121094"/>
                  </a:ext>
                </a:extLst>
              </a:tr>
              <a:tr h="390525">
                <a:tc>
                  <a:txBody>
                    <a:bodyPr/>
                    <a:lstStyle/>
                    <a:p>
                      <a:pPr algn="l" fontAlgn="ctr"/>
                      <a:r>
                        <a:rPr lang="fr-FR" sz="900" b="0" i="0" u="none" strike="noStrike" dirty="0">
                          <a:solidFill>
                            <a:srgbClr val="000000"/>
                          </a:solidFill>
                          <a:effectLst/>
                          <a:latin typeface="Calibri" panose="020F0502020204030204" pitchFamily="34" charset="0"/>
                        </a:rPr>
                        <a:t>Intervenir dans la crise selon ses compétences, en sollicitant les professionnels compétents si besoin.</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2351808024"/>
                  </a:ext>
                </a:extLst>
              </a:tr>
            </a:tbl>
          </a:graphicData>
        </a:graphic>
      </p:graphicFrame>
      <p:graphicFrame>
        <p:nvGraphicFramePr>
          <p:cNvPr id="18" name="Tableau 17">
            <a:extLst>
              <a:ext uri="{FF2B5EF4-FFF2-40B4-BE49-F238E27FC236}">
                <a16:creationId xmlns:a16="http://schemas.microsoft.com/office/drawing/2014/main" id="{3D254E92-D456-45C9-9572-67DAED2A4F4C}"/>
              </a:ext>
            </a:extLst>
          </p:cNvPr>
          <p:cNvGraphicFramePr>
            <a:graphicFrameLocks noGrp="1"/>
          </p:cNvGraphicFramePr>
          <p:nvPr>
            <p:extLst>
              <p:ext uri="{D42A27DB-BD31-4B8C-83A1-F6EECF244321}">
                <p14:modId xmlns:p14="http://schemas.microsoft.com/office/powerpoint/2010/main" val="3602758844"/>
              </p:ext>
            </p:extLst>
          </p:nvPr>
        </p:nvGraphicFramePr>
        <p:xfrm>
          <a:off x="7761274" y="2785476"/>
          <a:ext cx="1368000" cy="3154680"/>
        </p:xfrm>
        <a:graphic>
          <a:graphicData uri="http://schemas.openxmlformats.org/drawingml/2006/table">
            <a:tbl>
              <a:tblPr/>
              <a:tblGrid>
                <a:gridCol w="1368000">
                  <a:extLst>
                    <a:ext uri="{9D8B030D-6E8A-4147-A177-3AD203B41FA5}">
                      <a16:colId xmlns:a16="http://schemas.microsoft.com/office/drawing/2014/main" val="4175811833"/>
                    </a:ext>
                  </a:extLst>
                </a:gridCol>
              </a:tblGrid>
              <a:tr h="390525">
                <a:tc>
                  <a:txBody>
                    <a:bodyPr/>
                    <a:lstStyle/>
                    <a:p>
                      <a:pPr algn="l" fontAlgn="ctr"/>
                      <a:r>
                        <a:rPr lang="fr-FR" sz="900" b="0" i="0" u="none" strike="noStrike" dirty="0">
                          <a:solidFill>
                            <a:srgbClr val="000000"/>
                          </a:solidFill>
                          <a:effectLst/>
                          <a:latin typeface="Calibri" panose="020F0502020204030204" pitchFamily="34" charset="0"/>
                        </a:rPr>
                        <a:t>Proposer un accompagnement individualisé favorisant les comportements positifs pour la santé et le bien-être.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3587852184"/>
                  </a:ext>
                </a:extLst>
              </a:tr>
              <a:tr h="390525">
                <a:tc>
                  <a:txBody>
                    <a:bodyPr/>
                    <a:lstStyle/>
                    <a:p>
                      <a:pPr algn="l" fontAlgn="ctr"/>
                      <a:r>
                        <a:rPr lang="fr-FR" sz="900" b="0" i="0" u="none" strike="noStrike">
                          <a:solidFill>
                            <a:srgbClr val="000000"/>
                          </a:solidFill>
                          <a:effectLst/>
                          <a:latin typeface="Calibri" panose="020F0502020204030204" pitchFamily="34" charset="0"/>
                        </a:rPr>
                        <a:t>Informer et conseiller la personne (et/ou ses proches) dans la compréhension des démarches.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4210552325"/>
                  </a:ext>
                </a:extLst>
              </a:tr>
              <a:tr h="390525">
                <a:tc>
                  <a:txBody>
                    <a:bodyPr/>
                    <a:lstStyle/>
                    <a:p>
                      <a:pPr algn="l" fontAlgn="ctr"/>
                      <a:r>
                        <a:rPr lang="fr-FR" sz="900" b="0" i="0" u="none" strike="noStrike" dirty="0">
                          <a:solidFill>
                            <a:srgbClr val="000000"/>
                          </a:solidFill>
                          <a:effectLst/>
                          <a:latin typeface="Calibri" panose="020F0502020204030204" pitchFamily="34" charset="0"/>
                        </a:rPr>
                        <a:t>Accompagner le développement de ses compétences pour prévenir la perte d'autonomie.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2908701125"/>
                  </a:ext>
                </a:extLst>
              </a:tr>
              <a:tr h="390525">
                <a:tc>
                  <a:txBody>
                    <a:bodyPr/>
                    <a:lstStyle/>
                    <a:p>
                      <a:pPr algn="l" fontAlgn="ctr"/>
                      <a:r>
                        <a:rPr lang="fr-FR" sz="900" b="0" i="0" u="none" strike="noStrike">
                          <a:solidFill>
                            <a:srgbClr val="000000"/>
                          </a:solidFill>
                          <a:effectLst/>
                          <a:latin typeface="Calibri" panose="020F0502020204030204" pitchFamily="34" charset="0"/>
                        </a:rPr>
                        <a:t>Evaluer régulièrement son autonomie et proposer des actions pour la développer ou la préserver.</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978976357"/>
                  </a:ext>
                </a:extLst>
              </a:tr>
              <a:tr h="390525">
                <a:tc>
                  <a:txBody>
                    <a:bodyPr/>
                    <a:lstStyle/>
                    <a:p>
                      <a:pPr algn="l" fontAlgn="ctr"/>
                      <a:r>
                        <a:rPr lang="fr-FR" sz="900" b="0" i="0" u="none" strike="noStrike" dirty="0">
                          <a:solidFill>
                            <a:srgbClr val="000000"/>
                          </a:solidFill>
                          <a:effectLst/>
                          <a:latin typeface="Calibri" panose="020F0502020204030204" pitchFamily="34" charset="0"/>
                        </a:rPr>
                        <a:t>Maintenir une posture professionnelle, une juste distance, soutenue par des espaces d'échange, de formation et d'analyse de la pratique.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1912695708"/>
                  </a:ext>
                </a:extLst>
              </a:tr>
            </a:tbl>
          </a:graphicData>
        </a:graphic>
      </p:graphicFrame>
      <p:graphicFrame>
        <p:nvGraphicFramePr>
          <p:cNvPr id="19" name="Tableau 18">
            <a:extLst>
              <a:ext uri="{FF2B5EF4-FFF2-40B4-BE49-F238E27FC236}">
                <a16:creationId xmlns:a16="http://schemas.microsoft.com/office/drawing/2014/main" id="{DA8169D3-9FCB-4939-8F91-16FF770A7B5C}"/>
              </a:ext>
            </a:extLst>
          </p:cNvPr>
          <p:cNvGraphicFramePr>
            <a:graphicFrameLocks noGrp="1"/>
          </p:cNvGraphicFramePr>
          <p:nvPr>
            <p:extLst>
              <p:ext uri="{D42A27DB-BD31-4B8C-83A1-F6EECF244321}">
                <p14:modId xmlns:p14="http://schemas.microsoft.com/office/powerpoint/2010/main" val="326814598"/>
              </p:ext>
            </p:extLst>
          </p:nvPr>
        </p:nvGraphicFramePr>
        <p:xfrm>
          <a:off x="4666940" y="2801023"/>
          <a:ext cx="1368000" cy="2606040"/>
        </p:xfrm>
        <a:graphic>
          <a:graphicData uri="http://schemas.openxmlformats.org/drawingml/2006/table">
            <a:tbl>
              <a:tblPr/>
              <a:tblGrid>
                <a:gridCol w="1368000">
                  <a:extLst>
                    <a:ext uri="{9D8B030D-6E8A-4147-A177-3AD203B41FA5}">
                      <a16:colId xmlns:a16="http://schemas.microsoft.com/office/drawing/2014/main" val="4007924675"/>
                    </a:ext>
                  </a:extLst>
                </a:gridCol>
              </a:tblGrid>
              <a:tr h="390525">
                <a:tc>
                  <a:txBody>
                    <a:bodyPr/>
                    <a:lstStyle/>
                    <a:p>
                      <a:pPr algn="l" fontAlgn="ctr"/>
                      <a:r>
                        <a:rPr lang="fr-FR" sz="900" b="0" i="0" u="none" strike="noStrike" dirty="0">
                          <a:solidFill>
                            <a:srgbClr val="000000"/>
                          </a:solidFill>
                          <a:effectLst/>
                          <a:latin typeface="Calibri" panose="020F0502020204030204" pitchFamily="34" charset="0"/>
                        </a:rPr>
                        <a:t>Soutenir l'accès ou favoriser le maintien dans les liens sociaux, les sorties et les démarches.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89828294"/>
                  </a:ext>
                </a:extLst>
              </a:tr>
              <a:tr h="390525">
                <a:tc>
                  <a:txBody>
                    <a:bodyPr/>
                    <a:lstStyle/>
                    <a:p>
                      <a:pPr algn="l" fontAlgn="ctr"/>
                      <a:r>
                        <a:rPr lang="fr-FR" sz="900" b="0" i="0" u="none" strike="noStrike">
                          <a:solidFill>
                            <a:srgbClr val="000000"/>
                          </a:solidFill>
                          <a:effectLst/>
                          <a:latin typeface="Calibri" panose="020F0502020204030204" pitchFamily="34" charset="0"/>
                        </a:rPr>
                        <a:t>Mobiliser les dispositifs de droit commun adaptés aux besoins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3765670023"/>
                  </a:ext>
                </a:extLst>
              </a:tr>
              <a:tr h="390525">
                <a:tc>
                  <a:txBody>
                    <a:bodyPr/>
                    <a:lstStyle/>
                    <a:p>
                      <a:pPr algn="l" fontAlgn="ctr"/>
                      <a:r>
                        <a:rPr lang="fr-FR" sz="900" b="0" i="0" u="none" strike="noStrike">
                          <a:solidFill>
                            <a:srgbClr val="000000"/>
                          </a:solidFill>
                          <a:effectLst/>
                          <a:latin typeface="Calibri" panose="020F0502020204030204" pitchFamily="34" charset="0"/>
                        </a:rPr>
                        <a:t>Accompagner dans les démarches administratives, les achats, les activités culturelles ou de loisirs.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560391412"/>
                  </a:ext>
                </a:extLst>
              </a:tr>
              <a:tr h="390525">
                <a:tc>
                  <a:txBody>
                    <a:bodyPr/>
                    <a:lstStyle/>
                    <a:p>
                      <a:pPr algn="l" fontAlgn="ctr"/>
                      <a:r>
                        <a:rPr lang="fr-FR" sz="900" b="0" i="0" u="none" strike="noStrike">
                          <a:solidFill>
                            <a:srgbClr val="000000"/>
                          </a:solidFill>
                          <a:effectLst/>
                          <a:latin typeface="Calibri" panose="020F0502020204030204" pitchFamily="34" charset="0"/>
                        </a:rPr>
                        <a:t>Proposer et/ou animer des activités éducatives ou professionnelles, en lien avec le projet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3640121094"/>
                  </a:ext>
                </a:extLst>
              </a:tr>
              <a:tr h="390525">
                <a:tc>
                  <a:txBody>
                    <a:bodyPr/>
                    <a:lstStyle/>
                    <a:p>
                      <a:pPr algn="l" fontAlgn="ctr"/>
                      <a:r>
                        <a:rPr lang="fr-FR" sz="900" b="0" i="0" u="none" strike="noStrike" dirty="0">
                          <a:solidFill>
                            <a:srgbClr val="000000"/>
                          </a:solidFill>
                          <a:effectLst/>
                          <a:latin typeface="Calibri" panose="020F0502020204030204" pitchFamily="34" charset="0"/>
                        </a:rPr>
                        <a:t>Donner du sens aux activités en lien avec les projet personnalisé, en veillant à leur coordination.</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DF2CB"/>
                    </a:solidFill>
                  </a:tcPr>
                </a:tc>
                <a:extLst>
                  <a:ext uri="{0D108BD9-81ED-4DB2-BD59-A6C34878D82A}">
                    <a16:rowId xmlns:a16="http://schemas.microsoft.com/office/drawing/2014/main" val="2351808024"/>
                  </a:ext>
                </a:extLst>
              </a:tr>
            </a:tbl>
          </a:graphicData>
        </a:graphic>
      </p:graphicFrame>
      <p:sp>
        <p:nvSpPr>
          <p:cNvPr id="22" name="Forme libre : forme 21">
            <a:extLst>
              <a:ext uri="{FF2B5EF4-FFF2-40B4-BE49-F238E27FC236}">
                <a16:creationId xmlns:a16="http://schemas.microsoft.com/office/drawing/2014/main" id="{A1E3DE7F-C38C-4521-BA42-681B0F8C1270}"/>
              </a:ext>
            </a:extLst>
          </p:cNvPr>
          <p:cNvSpPr/>
          <p:nvPr/>
        </p:nvSpPr>
        <p:spPr>
          <a:xfrm>
            <a:off x="1331266" y="1711148"/>
            <a:ext cx="236908" cy="360000"/>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24" name="Forme libre : forme 23">
            <a:extLst>
              <a:ext uri="{FF2B5EF4-FFF2-40B4-BE49-F238E27FC236}">
                <a16:creationId xmlns:a16="http://schemas.microsoft.com/office/drawing/2014/main" id="{45C4F2FB-5955-4D5C-9A10-911D782A08CE}"/>
              </a:ext>
            </a:extLst>
          </p:cNvPr>
          <p:cNvSpPr/>
          <p:nvPr/>
        </p:nvSpPr>
        <p:spPr>
          <a:xfrm>
            <a:off x="2895758" y="1711148"/>
            <a:ext cx="236908" cy="360000"/>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26" name="Forme libre : forme 25">
            <a:extLst>
              <a:ext uri="{FF2B5EF4-FFF2-40B4-BE49-F238E27FC236}">
                <a16:creationId xmlns:a16="http://schemas.microsoft.com/office/drawing/2014/main" id="{CFFA825A-EB62-44F4-A08C-5332DBC4FC4A}"/>
              </a:ext>
            </a:extLst>
          </p:cNvPr>
          <p:cNvSpPr/>
          <p:nvPr/>
        </p:nvSpPr>
        <p:spPr>
          <a:xfrm>
            <a:off x="4460250" y="1711148"/>
            <a:ext cx="236908" cy="360000"/>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28" name="Forme libre : forme 27">
            <a:extLst>
              <a:ext uri="{FF2B5EF4-FFF2-40B4-BE49-F238E27FC236}">
                <a16:creationId xmlns:a16="http://schemas.microsoft.com/office/drawing/2014/main" id="{F99ADB64-4731-47C3-B3A5-68441DA5F0EA}"/>
              </a:ext>
            </a:extLst>
          </p:cNvPr>
          <p:cNvSpPr/>
          <p:nvPr/>
        </p:nvSpPr>
        <p:spPr>
          <a:xfrm>
            <a:off x="6024741" y="1711148"/>
            <a:ext cx="236908" cy="360000"/>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30" name="Forme libre : forme 29">
            <a:extLst>
              <a:ext uri="{FF2B5EF4-FFF2-40B4-BE49-F238E27FC236}">
                <a16:creationId xmlns:a16="http://schemas.microsoft.com/office/drawing/2014/main" id="{830CAAE4-FF17-4670-BA0B-22C2B1A663E4}"/>
              </a:ext>
            </a:extLst>
          </p:cNvPr>
          <p:cNvSpPr/>
          <p:nvPr/>
        </p:nvSpPr>
        <p:spPr>
          <a:xfrm>
            <a:off x="7589233" y="1711148"/>
            <a:ext cx="236908" cy="360000"/>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32" name="ZoneTexte 31">
            <a:extLst>
              <a:ext uri="{FF2B5EF4-FFF2-40B4-BE49-F238E27FC236}">
                <a16:creationId xmlns:a16="http://schemas.microsoft.com/office/drawing/2014/main" id="{09D45B70-AC60-45ED-BC5D-57BC07575EDB}"/>
              </a:ext>
            </a:extLst>
          </p:cNvPr>
          <p:cNvSpPr txBox="1"/>
          <p:nvPr/>
        </p:nvSpPr>
        <p:spPr>
          <a:xfrm>
            <a:off x="2243091" y="3527478"/>
            <a:ext cx="5256318" cy="2585323"/>
          </a:xfrm>
          <a:prstGeom prst="rect">
            <a:avLst/>
          </a:prstGeom>
          <a:solidFill>
            <a:schemeClr val="bg1"/>
          </a:solidFill>
        </p:spPr>
        <p:txBody>
          <a:bodyPr wrap="square" rtlCol="0">
            <a:spAutoFit/>
          </a:bodyPr>
          <a:lstStyle/>
          <a:p>
            <a:r>
              <a:rPr lang="fr-FR" dirty="0"/>
              <a:t>Garder que les items </a:t>
            </a:r>
          </a:p>
          <a:p>
            <a:pPr marL="285750" indent="-285750">
              <a:buFontTx/>
              <a:buChar char="-"/>
            </a:pPr>
            <a:r>
              <a:rPr lang="fr-FR" dirty="0"/>
              <a:t>ne fonctionnent pas,</a:t>
            </a:r>
          </a:p>
          <a:p>
            <a:pPr marL="285750" indent="-285750">
              <a:buFontTx/>
              <a:buChar char="-"/>
            </a:pPr>
            <a:r>
              <a:rPr lang="fr-FR" dirty="0"/>
              <a:t>fonctionnent mal, </a:t>
            </a:r>
          </a:p>
          <a:p>
            <a:pPr marL="285750" indent="-285750">
              <a:buFontTx/>
              <a:buChar char="-"/>
            </a:pPr>
            <a:r>
              <a:rPr lang="fr-FR" dirty="0"/>
              <a:t>fonctionne inégalement.</a:t>
            </a:r>
          </a:p>
          <a:p>
            <a:r>
              <a:rPr lang="fr-FR" dirty="0"/>
              <a:t>Mettre le logo si tous les items d’une activité fonctionnent bien ou parfaitement.</a:t>
            </a:r>
          </a:p>
          <a:p>
            <a:endParaRPr lang="fr-FR" dirty="0"/>
          </a:p>
          <a:p>
            <a:endParaRPr lang="fr-FR" dirty="0"/>
          </a:p>
          <a:p>
            <a:endParaRPr lang="fr-FR" dirty="0"/>
          </a:p>
        </p:txBody>
      </p:sp>
      <p:pic>
        <p:nvPicPr>
          <p:cNvPr id="33" name="Image 32" descr="Teacher Charlotte: février 2012">
            <a:extLst>
              <a:ext uri="{FF2B5EF4-FFF2-40B4-BE49-F238E27FC236}">
                <a16:creationId xmlns:a16="http://schemas.microsoft.com/office/drawing/2014/main" id="{679B2E6F-E2A7-4D62-B931-7515E60767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1335" y="5263171"/>
            <a:ext cx="1266825" cy="857250"/>
          </a:xfrm>
          <a:prstGeom prst="rect">
            <a:avLst/>
          </a:prstGeom>
        </p:spPr>
      </p:pic>
    </p:spTree>
    <p:extLst>
      <p:ext uri="{BB962C8B-B14F-4D97-AF65-F5344CB8AC3E}">
        <p14:creationId xmlns:p14="http://schemas.microsoft.com/office/powerpoint/2010/main" val="3286842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87569"/>
            <a:ext cx="7886700" cy="802417"/>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a:normAutofit/>
          </a:bodyPr>
          <a:lstStyle/>
          <a:p>
            <a:pPr algn="ctr"/>
            <a:r>
              <a:rPr lang="fr-FR" sz="2200" b="1" dirty="0"/>
              <a:t>Contribuer à l’accompagnement de l’usager au sein de la structure et/ou en dehors</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22</a:t>
            </a:fld>
            <a:endParaRPr lang="fr-FR" dirty="0"/>
          </a:p>
        </p:txBody>
      </p:sp>
      <p:grpSp>
        <p:nvGrpSpPr>
          <p:cNvPr id="4" name="Groupe 3">
            <a:extLst>
              <a:ext uri="{FF2B5EF4-FFF2-40B4-BE49-F238E27FC236}">
                <a16:creationId xmlns:a16="http://schemas.microsoft.com/office/drawing/2014/main" id="{21839DDD-E188-458A-A759-2D817F5CCCDF}"/>
              </a:ext>
            </a:extLst>
          </p:cNvPr>
          <p:cNvGrpSpPr/>
          <p:nvPr/>
        </p:nvGrpSpPr>
        <p:grpSpPr>
          <a:xfrm>
            <a:off x="97654" y="989986"/>
            <a:ext cx="8948691" cy="4721743"/>
            <a:chOff x="97654" y="989986"/>
            <a:chExt cx="8948691" cy="4721743"/>
          </a:xfrm>
        </p:grpSpPr>
        <p:sp>
          <p:nvSpPr>
            <p:cNvPr id="5" name="Rectangle 4">
              <a:extLst>
                <a:ext uri="{FF2B5EF4-FFF2-40B4-BE49-F238E27FC236}">
                  <a16:creationId xmlns:a16="http://schemas.microsoft.com/office/drawing/2014/main" id="{760418E4-1D60-4A02-B8F6-5687FD802B85}"/>
                </a:ext>
              </a:extLst>
            </p:cNvPr>
            <p:cNvSpPr/>
            <p:nvPr/>
          </p:nvSpPr>
          <p:spPr>
            <a:xfrm>
              <a:off x="97654" y="989986"/>
              <a:ext cx="8948691" cy="4721743"/>
            </a:xfrm>
            <a:prstGeom prst="rect">
              <a:avLst/>
            </a:prstGeom>
            <a:noFill/>
          </p:spPr>
          <p:txBody>
            <a:bodyPr/>
            <a:lstStyle/>
            <a:p>
              <a:endParaRPr lang="fr-FR"/>
            </a:p>
          </p:txBody>
        </p:sp>
        <p:sp>
          <p:nvSpPr>
            <p:cNvPr id="6" name="Forme libre : forme 5">
              <a:extLst>
                <a:ext uri="{FF2B5EF4-FFF2-40B4-BE49-F238E27FC236}">
                  <a16:creationId xmlns:a16="http://schemas.microsoft.com/office/drawing/2014/main" id="{4ED3021C-7225-4833-814A-0D00DEA599EB}"/>
                </a:ext>
              </a:extLst>
            </p:cNvPr>
            <p:cNvSpPr/>
            <p:nvPr/>
          </p:nvSpPr>
          <p:spPr>
            <a:xfrm>
              <a:off x="102023" y="243326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kern="1200" dirty="0">
                  <a:solidFill>
                    <a:srgbClr val="000000"/>
                  </a:solidFill>
                  <a:effectLst/>
                  <a:ea typeface="Calibri" panose="020F0502020204030204" pitchFamily="34" charset="0"/>
                  <a:cs typeface="Arial" panose="020B0604020202020204" pitchFamily="34" charset="0"/>
                </a:rPr>
                <a:t>3.1 - Anticiper les moments charnières dans le parcours de la personne accompagnée</a:t>
              </a:r>
              <a:endParaRPr lang="fr-FR" sz="1200" b="1" kern="1200" dirty="0">
                <a:solidFill>
                  <a:schemeClr val="tx1"/>
                </a:solidFill>
              </a:endParaRPr>
            </a:p>
          </p:txBody>
        </p:sp>
        <p:sp>
          <p:nvSpPr>
            <p:cNvPr id="7" name="Forme libre : forme 6">
              <a:extLst>
                <a:ext uri="{FF2B5EF4-FFF2-40B4-BE49-F238E27FC236}">
                  <a16:creationId xmlns:a16="http://schemas.microsoft.com/office/drawing/2014/main" id="{5573B3EE-8BC0-49DC-B8FF-2BEAC1F9E69E}"/>
                </a:ext>
              </a:extLst>
            </p:cNvPr>
            <p:cNvSpPr/>
            <p:nvPr/>
          </p:nvSpPr>
          <p:spPr>
            <a:xfrm>
              <a:off x="1331266"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8" name="Forme libre : forme 7">
              <a:extLst>
                <a:ext uri="{FF2B5EF4-FFF2-40B4-BE49-F238E27FC236}">
                  <a16:creationId xmlns:a16="http://schemas.microsoft.com/office/drawing/2014/main" id="{463AE14D-2701-46D6-B463-1F48A52F7FDD}"/>
                </a:ext>
              </a:extLst>
            </p:cNvPr>
            <p:cNvSpPr/>
            <p:nvPr/>
          </p:nvSpPr>
          <p:spPr>
            <a:xfrm>
              <a:off x="1666515" y="243326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kern="1200">
                  <a:solidFill>
                    <a:srgbClr val="000000"/>
                  </a:solidFill>
                  <a:effectLst/>
                  <a:ea typeface="Calibri" panose="020F0502020204030204" pitchFamily="34" charset="0"/>
                  <a:cs typeface="Arial" panose="020B0604020202020204" pitchFamily="34" charset="0"/>
                </a:rPr>
                <a:t>3.2 - Travailler avec les familles et les aidants sur l'évolution des modalités d'accompagnement</a:t>
              </a:r>
              <a:endParaRPr lang="fr-FR" sz="1200" b="1" kern="1200" dirty="0">
                <a:solidFill>
                  <a:schemeClr val="tx1"/>
                </a:solidFill>
              </a:endParaRPr>
            </a:p>
          </p:txBody>
        </p:sp>
        <p:sp>
          <p:nvSpPr>
            <p:cNvPr id="9" name="Forme libre : forme 8">
              <a:extLst>
                <a:ext uri="{FF2B5EF4-FFF2-40B4-BE49-F238E27FC236}">
                  <a16:creationId xmlns:a16="http://schemas.microsoft.com/office/drawing/2014/main" id="{4B23C5CF-AF5D-4C40-A229-BEB6C819391A}"/>
                </a:ext>
              </a:extLst>
            </p:cNvPr>
            <p:cNvSpPr/>
            <p:nvPr/>
          </p:nvSpPr>
          <p:spPr>
            <a:xfrm>
              <a:off x="2895758"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10" name="Forme libre : forme 9">
              <a:extLst>
                <a:ext uri="{FF2B5EF4-FFF2-40B4-BE49-F238E27FC236}">
                  <a16:creationId xmlns:a16="http://schemas.microsoft.com/office/drawing/2014/main" id="{21121F09-D2DA-43B6-94A6-00B878746144}"/>
                </a:ext>
              </a:extLst>
            </p:cNvPr>
            <p:cNvSpPr/>
            <p:nvPr/>
          </p:nvSpPr>
          <p:spPr>
            <a:xfrm>
              <a:off x="3231006" y="243326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kern="1200">
                  <a:solidFill>
                    <a:srgbClr val="000000"/>
                  </a:solidFill>
                  <a:effectLst/>
                  <a:ea typeface="Calibri" panose="020F0502020204030204" pitchFamily="34" charset="0"/>
                  <a:cs typeface="Arial" panose="020B0604020202020204" pitchFamily="34" charset="0"/>
                </a:rPr>
                <a:t>3.3 - Accompagner la personne dans un tournant de son parcours</a:t>
              </a:r>
              <a:endParaRPr lang="fr-FR" sz="1200" b="1" kern="1200" dirty="0">
                <a:solidFill>
                  <a:schemeClr val="tx1"/>
                </a:solidFill>
              </a:endParaRPr>
            </a:p>
          </p:txBody>
        </p:sp>
        <p:sp>
          <p:nvSpPr>
            <p:cNvPr id="11" name="Forme libre : forme 10">
              <a:extLst>
                <a:ext uri="{FF2B5EF4-FFF2-40B4-BE49-F238E27FC236}">
                  <a16:creationId xmlns:a16="http://schemas.microsoft.com/office/drawing/2014/main" id="{6C36B01E-7FDF-473B-8F73-28F03D016F71}"/>
                </a:ext>
              </a:extLst>
            </p:cNvPr>
            <p:cNvSpPr/>
            <p:nvPr/>
          </p:nvSpPr>
          <p:spPr>
            <a:xfrm>
              <a:off x="4460250"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12" name="Forme libre : forme 11">
              <a:extLst>
                <a:ext uri="{FF2B5EF4-FFF2-40B4-BE49-F238E27FC236}">
                  <a16:creationId xmlns:a16="http://schemas.microsoft.com/office/drawing/2014/main" id="{8928C100-D066-4205-BC5B-C7E5E8CFB48A}"/>
                </a:ext>
              </a:extLst>
            </p:cNvPr>
            <p:cNvSpPr/>
            <p:nvPr/>
          </p:nvSpPr>
          <p:spPr>
            <a:xfrm>
              <a:off x="4795498" y="243326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kern="1200">
                  <a:solidFill>
                    <a:srgbClr val="000000"/>
                  </a:solidFill>
                  <a:effectLst/>
                  <a:ea typeface="Calibri" panose="020F0502020204030204" pitchFamily="34" charset="0"/>
                  <a:cs typeface="Arial" panose="020B0604020202020204" pitchFamily="34" charset="0"/>
                </a:rPr>
                <a:t>3.4 - Favoriser l'autodétermination de la personne accompagnée (choix et décisions)</a:t>
              </a:r>
              <a:endParaRPr lang="fr-FR" sz="1200" b="1" kern="1200" dirty="0">
                <a:solidFill>
                  <a:schemeClr val="tx1"/>
                </a:solidFill>
              </a:endParaRPr>
            </a:p>
          </p:txBody>
        </p:sp>
        <p:sp>
          <p:nvSpPr>
            <p:cNvPr id="13" name="Forme libre : forme 12">
              <a:extLst>
                <a:ext uri="{FF2B5EF4-FFF2-40B4-BE49-F238E27FC236}">
                  <a16:creationId xmlns:a16="http://schemas.microsoft.com/office/drawing/2014/main" id="{9550FA55-E14F-4D46-A8C8-CCE2B64AE1B7}"/>
                </a:ext>
              </a:extLst>
            </p:cNvPr>
            <p:cNvSpPr/>
            <p:nvPr/>
          </p:nvSpPr>
          <p:spPr>
            <a:xfrm>
              <a:off x="6024741"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14" name="Forme libre : forme 13">
              <a:extLst>
                <a:ext uri="{FF2B5EF4-FFF2-40B4-BE49-F238E27FC236}">
                  <a16:creationId xmlns:a16="http://schemas.microsoft.com/office/drawing/2014/main" id="{F1008FD5-7113-4B67-8484-94D8BE21EC20}"/>
                </a:ext>
              </a:extLst>
            </p:cNvPr>
            <p:cNvSpPr/>
            <p:nvPr/>
          </p:nvSpPr>
          <p:spPr>
            <a:xfrm>
              <a:off x="6359989" y="243326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kern="1200">
                  <a:solidFill>
                    <a:srgbClr val="000000"/>
                  </a:solidFill>
                  <a:effectLst/>
                  <a:ea typeface="Calibri" panose="020F0502020204030204" pitchFamily="34" charset="0"/>
                  <a:cs typeface="Arial" panose="020B0604020202020204" pitchFamily="34" charset="0"/>
                </a:rPr>
                <a:t>3.5 - Prendre appui et collaborer avec les professionnels d'un secteur différent au sein de l'organisme gestionnaire</a:t>
              </a:r>
              <a:endParaRPr lang="fr-FR" sz="1200" b="1" kern="1200" dirty="0">
                <a:solidFill>
                  <a:schemeClr val="tx1"/>
                </a:solidFill>
              </a:endParaRPr>
            </a:p>
          </p:txBody>
        </p:sp>
        <p:sp>
          <p:nvSpPr>
            <p:cNvPr id="15" name="Forme libre : forme 14">
              <a:extLst>
                <a:ext uri="{FF2B5EF4-FFF2-40B4-BE49-F238E27FC236}">
                  <a16:creationId xmlns:a16="http://schemas.microsoft.com/office/drawing/2014/main" id="{3D2E494B-489C-4654-BA52-ED80CFE6B909}"/>
                </a:ext>
              </a:extLst>
            </p:cNvPr>
            <p:cNvSpPr/>
            <p:nvPr/>
          </p:nvSpPr>
          <p:spPr>
            <a:xfrm>
              <a:off x="7589233" y="321228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17" name="Forme libre : forme 16">
              <a:extLst>
                <a:ext uri="{FF2B5EF4-FFF2-40B4-BE49-F238E27FC236}">
                  <a16:creationId xmlns:a16="http://schemas.microsoft.com/office/drawing/2014/main" id="{1DB07841-AB8C-4A95-B41C-D45423BEDD7A}"/>
                </a:ext>
              </a:extLst>
            </p:cNvPr>
            <p:cNvSpPr/>
            <p:nvPr/>
          </p:nvSpPr>
          <p:spPr>
            <a:xfrm>
              <a:off x="7924481" y="243326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kern="1200" dirty="0">
                  <a:solidFill>
                    <a:srgbClr val="000000"/>
                  </a:solidFill>
                  <a:effectLst/>
                  <a:ea typeface="Calibri" panose="020F0502020204030204" pitchFamily="34" charset="0"/>
                  <a:cs typeface="Arial" panose="020B0604020202020204" pitchFamily="34" charset="0"/>
                </a:rPr>
                <a:t>3.6 - Concevoir l'accompagnement en complémentarité avec les partenaires du territoire</a:t>
              </a:r>
              <a:endParaRPr lang="fr-FR" sz="1200" b="1" kern="1200" dirty="0">
                <a:solidFill>
                  <a:schemeClr val="tx1"/>
                </a:solidFill>
              </a:endParaRPr>
            </a:p>
          </p:txBody>
        </p:sp>
      </p:grpSp>
    </p:spTree>
    <p:extLst>
      <p:ext uri="{BB962C8B-B14F-4D97-AF65-F5344CB8AC3E}">
        <p14:creationId xmlns:p14="http://schemas.microsoft.com/office/powerpoint/2010/main" val="3004636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52059"/>
            <a:ext cx="7886700" cy="655810"/>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a:normAutofit fontScale="90000"/>
          </a:bodyPr>
          <a:lstStyle/>
          <a:p>
            <a:pPr algn="ctr"/>
            <a:r>
              <a:rPr lang="fr-FR" sz="2200" b="1" dirty="0"/>
              <a:t>Contribuer à l’accompagnement de l’usager au sein de la structure et/ou en dehors</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23</a:t>
            </a:fld>
            <a:endParaRPr lang="fr-FR" dirty="0"/>
          </a:p>
        </p:txBody>
      </p:sp>
      <p:graphicFrame>
        <p:nvGraphicFramePr>
          <p:cNvPr id="9" name="Espace réservé du contenu 8">
            <a:extLst>
              <a:ext uri="{FF2B5EF4-FFF2-40B4-BE49-F238E27FC236}">
                <a16:creationId xmlns:a16="http://schemas.microsoft.com/office/drawing/2014/main" id="{00000000-0008-0000-0800-000006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4152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52059"/>
            <a:ext cx="7886700" cy="655810"/>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a:normAutofit fontScale="90000"/>
          </a:bodyPr>
          <a:lstStyle/>
          <a:p>
            <a:pPr algn="ctr"/>
            <a:r>
              <a:rPr lang="fr-FR" sz="2200" b="1" dirty="0"/>
              <a:t>Contribuer à l’accompagnement de l’usager au sein de la structure et/ou en dehors</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24</a:t>
            </a:fld>
            <a:endParaRPr lang="fr-FR" dirty="0"/>
          </a:p>
        </p:txBody>
      </p:sp>
      <p:graphicFrame>
        <p:nvGraphicFramePr>
          <p:cNvPr id="9" name="Espace réservé du contenu 8">
            <a:extLst>
              <a:ext uri="{FF2B5EF4-FFF2-40B4-BE49-F238E27FC236}">
                <a16:creationId xmlns:a16="http://schemas.microsoft.com/office/drawing/2014/main" id="{00000000-0008-0000-0800-000005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21598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52059"/>
            <a:ext cx="7886700" cy="655810"/>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a:normAutofit fontScale="90000"/>
          </a:bodyPr>
          <a:lstStyle/>
          <a:p>
            <a:pPr algn="ctr"/>
            <a:r>
              <a:rPr lang="fr-FR" sz="2200" b="1" dirty="0"/>
              <a:t>Contribuer à l’accompagnement de l’usager au sein de la structure et/ou en dehors</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25</a:t>
            </a:fld>
            <a:endParaRPr lang="fr-FR" dirty="0"/>
          </a:p>
        </p:txBody>
      </p:sp>
      <p:graphicFrame>
        <p:nvGraphicFramePr>
          <p:cNvPr id="9" name="Espace réservé du contenu 8">
            <a:extLst>
              <a:ext uri="{FF2B5EF4-FFF2-40B4-BE49-F238E27FC236}">
                <a16:creationId xmlns:a16="http://schemas.microsoft.com/office/drawing/2014/main" id="{00000000-0008-0000-0800-000004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11699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52059"/>
            <a:ext cx="7886700" cy="655810"/>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a:normAutofit fontScale="90000"/>
          </a:bodyPr>
          <a:lstStyle/>
          <a:p>
            <a:pPr algn="ctr"/>
            <a:r>
              <a:rPr lang="fr-FR" sz="2200" b="1" dirty="0"/>
              <a:t>Contribuer à l’accompagnement de l’usager au sein de la structure et/ou en dehors</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26</a:t>
            </a:fld>
            <a:endParaRPr lang="fr-FR" dirty="0"/>
          </a:p>
        </p:txBody>
      </p:sp>
      <p:graphicFrame>
        <p:nvGraphicFramePr>
          <p:cNvPr id="9" name="Espace réservé du contenu 8">
            <a:extLst>
              <a:ext uri="{FF2B5EF4-FFF2-40B4-BE49-F238E27FC236}">
                <a16:creationId xmlns:a16="http://schemas.microsoft.com/office/drawing/2014/main" id="{00000000-0008-0000-0800-000003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995988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52059"/>
            <a:ext cx="7886700" cy="655810"/>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a:normAutofit fontScale="90000"/>
          </a:bodyPr>
          <a:lstStyle/>
          <a:p>
            <a:pPr algn="ctr"/>
            <a:r>
              <a:rPr lang="fr-FR" sz="2200" b="1" dirty="0"/>
              <a:t>Contribuer à l’accompagnement de l’usager au sein de la structure et/ou en dehors</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27</a:t>
            </a:fld>
            <a:endParaRPr lang="fr-FR" dirty="0"/>
          </a:p>
        </p:txBody>
      </p:sp>
      <p:graphicFrame>
        <p:nvGraphicFramePr>
          <p:cNvPr id="9" name="Espace réservé du contenu 8">
            <a:extLst>
              <a:ext uri="{FF2B5EF4-FFF2-40B4-BE49-F238E27FC236}">
                <a16:creationId xmlns:a16="http://schemas.microsoft.com/office/drawing/2014/main" id="{00000000-0008-0000-0800-000007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29346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52059"/>
            <a:ext cx="7886700" cy="655810"/>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a:normAutofit fontScale="90000"/>
          </a:bodyPr>
          <a:lstStyle/>
          <a:p>
            <a:pPr algn="ctr"/>
            <a:r>
              <a:rPr lang="fr-FR" sz="2200" b="1" dirty="0"/>
              <a:t>Contribuer à l’accompagnement de l’usager au sein de la structure et/ou en dehors</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28</a:t>
            </a:fld>
            <a:endParaRPr lang="fr-FR" dirty="0"/>
          </a:p>
        </p:txBody>
      </p:sp>
      <p:graphicFrame>
        <p:nvGraphicFramePr>
          <p:cNvPr id="9" name="Espace réservé du contenu 8">
            <a:extLst>
              <a:ext uri="{FF2B5EF4-FFF2-40B4-BE49-F238E27FC236}">
                <a16:creationId xmlns:a16="http://schemas.microsoft.com/office/drawing/2014/main" id="{00000000-0008-0000-0800-000002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523124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orme libre : forme 20">
            <a:extLst>
              <a:ext uri="{FF2B5EF4-FFF2-40B4-BE49-F238E27FC236}">
                <a16:creationId xmlns:a16="http://schemas.microsoft.com/office/drawing/2014/main" id="{8B1DE8E6-D8BE-45BE-A95C-455C99C58E33}"/>
              </a:ext>
            </a:extLst>
          </p:cNvPr>
          <p:cNvSpPr/>
          <p:nvPr/>
        </p:nvSpPr>
        <p:spPr>
          <a:xfrm>
            <a:off x="102023" y="105404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kern="1200" dirty="0">
                <a:solidFill>
                  <a:srgbClr val="000000"/>
                </a:solidFill>
                <a:effectLst/>
                <a:ea typeface="Calibri" panose="020F0502020204030204" pitchFamily="34" charset="0"/>
                <a:cs typeface="Arial" panose="020B0604020202020204" pitchFamily="34" charset="0"/>
              </a:rPr>
              <a:t>3.1 - Anticiper les moments charnières dans le parcours de la personne accompagnée</a:t>
            </a:r>
            <a:endParaRPr lang="fr-FR" sz="1200" b="1" kern="1200" dirty="0">
              <a:solidFill>
                <a:schemeClr val="tx1"/>
              </a:solidFill>
            </a:endParaRPr>
          </a:p>
        </p:txBody>
      </p:sp>
      <p:sp>
        <p:nvSpPr>
          <p:cNvPr id="22" name="Forme libre : forme 21">
            <a:extLst>
              <a:ext uri="{FF2B5EF4-FFF2-40B4-BE49-F238E27FC236}">
                <a16:creationId xmlns:a16="http://schemas.microsoft.com/office/drawing/2014/main" id="{42ED2ED3-359D-48DE-85A3-638EB9AA0E96}"/>
              </a:ext>
            </a:extLst>
          </p:cNvPr>
          <p:cNvSpPr/>
          <p:nvPr/>
        </p:nvSpPr>
        <p:spPr>
          <a:xfrm>
            <a:off x="1331266" y="183306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23" name="Forme libre : forme 22">
            <a:extLst>
              <a:ext uri="{FF2B5EF4-FFF2-40B4-BE49-F238E27FC236}">
                <a16:creationId xmlns:a16="http://schemas.microsoft.com/office/drawing/2014/main" id="{CB5FD8B0-ED5E-47EF-987F-3FD08DC95EEE}"/>
              </a:ext>
            </a:extLst>
          </p:cNvPr>
          <p:cNvSpPr/>
          <p:nvPr/>
        </p:nvSpPr>
        <p:spPr>
          <a:xfrm>
            <a:off x="1666515" y="105404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kern="1200" dirty="0">
                <a:solidFill>
                  <a:srgbClr val="000000"/>
                </a:solidFill>
                <a:effectLst/>
                <a:ea typeface="Calibri" panose="020F0502020204030204" pitchFamily="34" charset="0"/>
                <a:cs typeface="Arial" panose="020B0604020202020204" pitchFamily="34" charset="0"/>
              </a:rPr>
              <a:t>3.2 - Travailler avec les familles et les aidants sur l'évolution des modalités d'accompagnement</a:t>
            </a:r>
            <a:endParaRPr lang="fr-FR" sz="1200" b="1" kern="1200" dirty="0">
              <a:solidFill>
                <a:schemeClr val="tx1"/>
              </a:solidFill>
            </a:endParaRPr>
          </a:p>
        </p:txBody>
      </p:sp>
      <p:sp>
        <p:nvSpPr>
          <p:cNvPr id="24" name="Forme libre : forme 23">
            <a:extLst>
              <a:ext uri="{FF2B5EF4-FFF2-40B4-BE49-F238E27FC236}">
                <a16:creationId xmlns:a16="http://schemas.microsoft.com/office/drawing/2014/main" id="{028DB705-D7CC-4284-BA5A-4F5755A1C926}"/>
              </a:ext>
            </a:extLst>
          </p:cNvPr>
          <p:cNvSpPr/>
          <p:nvPr/>
        </p:nvSpPr>
        <p:spPr>
          <a:xfrm>
            <a:off x="2895758" y="183306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25" name="Forme libre : forme 24">
            <a:extLst>
              <a:ext uri="{FF2B5EF4-FFF2-40B4-BE49-F238E27FC236}">
                <a16:creationId xmlns:a16="http://schemas.microsoft.com/office/drawing/2014/main" id="{AEE2A1E3-2180-4640-A1FF-02DAA1FDE700}"/>
              </a:ext>
            </a:extLst>
          </p:cNvPr>
          <p:cNvSpPr/>
          <p:nvPr/>
        </p:nvSpPr>
        <p:spPr>
          <a:xfrm>
            <a:off x="3231006" y="105404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kern="1200">
                <a:solidFill>
                  <a:srgbClr val="000000"/>
                </a:solidFill>
                <a:effectLst/>
                <a:ea typeface="Calibri" panose="020F0502020204030204" pitchFamily="34" charset="0"/>
                <a:cs typeface="Arial" panose="020B0604020202020204" pitchFamily="34" charset="0"/>
              </a:rPr>
              <a:t>3.3 - Accompagner la personne dans un tournant de son parcours</a:t>
            </a:r>
            <a:endParaRPr lang="fr-FR" sz="1200" b="1" kern="1200" dirty="0">
              <a:solidFill>
                <a:schemeClr val="tx1"/>
              </a:solidFill>
            </a:endParaRPr>
          </a:p>
        </p:txBody>
      </p:sp>
      <p:sp>
        <p:nvSpPr>
          <p:cNvPr id="26" name="Forme libre : forme 25">
            <a:extLst>
              <a:ext uri="{FF2B5EF4-FFF2-40B4-BE49-F238E27FC236}">
                <a16:creationId xmlns:a16="http://schemas.microsoft.com/office/drawing/2014/main" id="{0FFDCA30-317A-4C5F-8AD1-4AECCF4EC27E}"/>
              </a:ext>
            </a:extLst>
          </p:cNvPr>
          <p:cNvSpPr/>
          <p:nvPr/>
        </p:nvSpPr>
        <p:spPr>
          <a:xfrm>
            <a:off x="4460250" y="183306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27" name="Forme libre : forme 26">
            <a:extLst>
              <a:ext uri="{FF2B5EF4-FFF2-40B4-BE49-F238E27FC236}">
                <a16:creationId xmlns:a16="http://schemas.microsoft.com/office/drawing/2014/main" id="{F18A1003-5DF7-45D5-8252-D62037B7212C}"/>
              </a:ext>
            </a:extLst>
          </p:cNvPr>
          <p:cNvSpPr/>
          <p:nvPr/>
        </p:nvSpPr>
        <p:spPr>
          <a:xfrm>
            <a:off x="4795498" y="105404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kern="1200">
                <a:solidFill>
                  <a:srgbClr val="000000"/>
                </a:solidFill>
                <a:effectLst/>
                <a:ea typeface="Calibri" panose="020F0502020204030204" pitchFamily="34" charset="0"/>
                <a:cs typeface="Arial" panose="020B0604020202020204" pitchFamily="34" charset="0"/>
              </a:rPr>
              <a:t>3.4 - Favoriser l'autodétermination de la personne accompagnée (choix et décisions)</a:t>
            </a:r>
            <a:endParaRPr lang="fr-FR" sz="1200" b="1" kern="1200" dirty="0">
              <a:solidFill>
                <a:schemeClr val="tx1"/>
              </a:solidFill>
            </a:endParaRPr>
          </a:p>
        </p:txBody>
      </p:sp>
      <p:sp>
        <p:nvSpPr>
          <p:cNvPr id="28" name="Forme libre : forme 27">
            <a:extLst>
              <a:ext uri="{FF2B5EF4-FFF2-40B4-BE49-F238E27FC236}">
                <a16:creationId xmlns:a16="http://schemas.microsoft.com/office/drawing/2014/main" id="{5AE2BDAC-913C-442D-AD92-F34008FF438F}"/>
              </a:ext>
            </a:extLst>
          </p:cNvPr>
          <p:cNvSpPr/>
          <p:nvPr/>
        </p:nvSpPr>
        <p:spPr>
          <a:xfrm>
            <a:off x="6024741" y="183306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29" name="Forme libre : forme 28">
            <a:extLst>
              <a:ext uri="{FF2B5EF4-FFF2-40B4-BE49-F238E27FC236}">
                <a16:creationId xmlns:a16="http://schemas.microsoft.com/office/drawing/2014/main" id="{924B627E-7E73-43A5-8E8F-28F5D840BE80}"/>
              </a:ext>
            </a:extLst>
          </p:cNvPr>
          <p:cNvSpPr/>
          <p:nvPr/>
        </p:nvSpPr>
        <p:spPr>
          <a:xfrm>
            <a:off x="6359989" y="105404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kern="1200">
                <a:solidFill>
                  <a:srgbClr val="000000"/>
                </a:solidFill>
                <a:effectLst/>
                <a:ea typeface="Calibri" panose="020F0502020204030204" pitchFamily="34" charset="0"/>
                <a:cs typeface="Arial" panose="020B0604020202020204" pitchFamily="34" charset="0"/>
              </a:rPr>
              <a:t>3.5 - Prendre appui et collaborer avec les professionnels d'un secteur différent au sein de l'organisme gestionnaire</a:t>
            </a:r>
            <a:endParaRPr lang="fr-FR" sz="1200" b="1" kern="1200" dirty="0">
              <a:solidFill>
                <a:schemeClr val="tx1"/>
              </a:solidFill>
            </a:endParaRPr>
          </a:p>
        </p:txBody>
      </p:sp>
      <p:sp>
        <p:nvSpPr>
          <p:cNvPr id="30" name="Forme libre : forme 29">
            <a:extLst>
              <a:ext uri="{FF2B5EF4-FFF2-40B4-BE49-F238E27FC236}">
                <a16:creationId xmlns:a16="http://schemas.microsoft.com/office/drawing/2014/main" id="{216DF2B0-7AA0-4889-8AF1-5517B4550A10}"/>
              </a:ext>
            </a:extLst>
          </p:cNvPr>
          <p:cNvSpPr/>
          <p:nvPr/>
        </p:nvSpPr>
        <p:spPr>
          <a:xfrm>
            <a:off x="7589233" y="1833068"/>
            <a:ext cx="236908" cy="277138"/>
          </a:xfrm>
          <a:custGeom>
            <a:avLst/>
            <a:gdLst>
              <a:gd name="connsiteX0" fmla="*/ 0 w 236908"/>
              <a:gd name="connsiteY0" fmla="*/ 55428 h 277138"/>
              <a:gd name="connsiteX1" fmla="*/ 118454 w 236908"/>
              <a:gd name="connsiteY1" fmla="*/ 55428 h 277138"/>
              <a:gd name="connsiteX2" fmla="*/ 118454 w 236908"/>
              <a:gd name="connsiteY2" fmla="*/ 0 h 277138"/>
              <a:gd name="connsiteX3" fmla="*/ 236908 w 236908"/>
              <a:gd name="connsiteY3" fmla="*/ 138569 h 277138"/>
              <a:gd name="connsiteX4" fmla="*/ 118454 w 236908"/>
              <a:gd name="connsiteY4" fmla="*/ 277138 h 277138"/>
              <a:gd name="connsiteX5" fmla="*/ 118454 w 236908"/>
              <a:gd name="connsiteY5" fmla="*/ 221710 h 277138"/>
              <a:gd name="connsiteX6" fmla="*/ 0 w 236908"/>
              <a:gd name="connsiteY6" fmla="*/ 221710 h 277138"/>
              <a:gd name="connsiteX7" fmla="*/ 0 w 236908"/>
              <a:gd name="connsiteY7" fmla="*/ 55428 h 277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908" h="277138">
                <a:moveTo>
                  <a:pt x="0" y="55428"/>
                </a:moveTo>
                <a:lnTo>
                  <a:pt x="118454" y="55428"/>
                </a:lnTo>
                <a:lnTo>
                  <a:pt x="118454" y="0"/>
                </a:lnTo>
                <a:lnTo>
                  <a:pt x="236908" y="138569"/>
                </a:lnTo>
                <a:lnTo>
                  <a:pt x="118454" y="277138"/>
                </a:lnTo>
                <a:lnTo>
                  <a:pt x="118454" y="221710"/>
                </a:lnTo>
                <a:lnTo>
                  <a:pt x="0" y="221710"/>
                </a:lnTo>
                <a:lnTo>
                  <a:pt x="0" y="55428"/>
                </a:lnTo>
                <a:close/>
              </a:path>
            </a:pathLst>
          </a:custGeom>
        </p:spPr>
        <p:style>
          <a:lnRef idx="0">
            <a:schemeClr val="accent2">
              <a:tint val="60000"/>
              <a:hueOff val="0"/>
              <a:satOff val="0"/>
              <a:lumOff val="0"/>
              <a:alphaOff val="0"/>
            </a:schemeClr>
          </a:lnRef>
          <a:fillRef idx="1">
            <a:schemeClr val="accent2">
              <a:tint val="60000"/>
              <a:hueOff val="0"/>
              <a:satOff val="0"/>
              <a:lumOff val="0"/>
              <a:alphaOff val="0"/>
            </a:schemeClr>
          </a:fillRef>
          <a:effectRef idx="0">
            <a:schemeClr val="accent2">
              <a:tint val="60000"/>
              <a:hueOff val="0"/>
              <a:satOff val="0"/>
              <a:lumOff val="0"/>
              <a:alphaOff val="0"/>
            </a:schemeClr>
          </a:effectRef>
          <a:fontRef idx="minor">
            <a:schemeClr val="lt1"/>
          </a:fontRef>
        </p:style>
        <p:txBody>
          <a:bodyPr spcFirstLastPara="0" vert="horz" wrap="square" lIns="0" tIns="55428" rIns="71072" bIns="55428" numCol="1" spcCol="1270" anchor="ctr" anchorCtr="0">
            <a:noAutofit/>
          </a:bodyPr>
          <a:lstStyle/>
          <a:p>
            <a:pPr marL="0" lvl="0" indent="0" algn="ctr" defTabSz="488950">
              <a:lnSpc>
                <a:spcPct val="90000"/>
              </a:lnSpc>
              <a:spcBef>
                <a:spcPct val="0"/>
              </a:spcBef>
              <a:spcAft>
                <a:spcPct val="35000"/>
              </a:spcAft>
              <a:buNone/>
            </a:pPr>
            <a:endParaRPr lang="fr-FR" sz="1100" kern="1200"/>
          </a:p>
        </p:txBody>
      </p:sp>
      <p:sp>
        <p:nvSpPr>
          <p:cNvPr id="31" name="Forme libre : forme 30">
            <a:extLst>
              <a:ext uri="{FF2B5EF4-FFF2-40B4-BE49-F238E27FC236}">
                <a16:creationId xmlns:a16="http://schemas.microsoft.com/office/drawing/2014/main" id="{A7AC9DE9-63E3-4FAF-93C8-4D8589A06F27}"/>
              </a:ext>
            </a:extLst>
          </p:cNvPr>
          <p:cNvSpPr/>
          <p:nvPr/>
        </p:nvSpPr>
        <p:spPr>
          <a:xfrm>
            <a:off x="7924481" y="1054047"/>
            <a:ext cx="1117494" cy="1835180"/>
          </a:xfrm>
          <a:custGeom>
            <a:avLst/>
            <a:gdLst>
              <a:gd name="connsiteX0" fmla="*/ 0 w 1117494"/>
              <a:gd name="connsiteY0" fmla="*/ 111749 h 1835180"/>
              <a:gd name="connsiteX1" fmla="*/ 111749 w 1117494"/>
              <a:gd name="connsiteY1" fmla="*/ 0 h 1835180"/>
              <a:gd name="connsiteX2" fmla="*/ 1005745 w 1117494"/>
              <a:gd name="connsiteY2" fmla="*/ 0 h 1835180"/>
              <a:gd name="connsiteX3" fmla="*/ 1117494 w 1117494"/>
              <a:gd name="connsiteY3" fmla="*/ 111749 h 1835180"/>
              <a:gd name="connsiteX4" fmla="*/ 1117494 w 1117494"/>
              <a:gd name="connsiteY4" fmla="*/ 1723431 h 1835180"/>
              <a:gd name="connsiteX5" fmla="*/ 1005745 w 1117494"/>
              <a:gd name="connsiteY5" fmla="*/ 1835180 h 1835180"/>
              <a:gd name="connsiteX6" fmla="*/ 111749 w 1117494"/>
              <a:gd name="connsiteY6" fmla="*/ 1835180 h 1835180"/>
              <a:gd name="connsiteX7" fmla="*/ 0 w 1117494"/>
              <a:gd name="connsiteY7" fmla="*/ 1723431 h 1835180"/>
              <a:gd name="connsiteX8" fmla="*/ 0 w 1117494"/>
              <a:gd name="connsiteY8" fmla="*/ 111749 h 1835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94" h="1835180">
                <a:moveTo>
                  <a:pt x="0" y="111749"/>
                </a:moveTo>
                <a:cubicBezTo>
                  <a:pt x="0" y="50032"/>
                  <a:pt x="50032" y="0"/>
                  <a:pt x="111749" y="0"/>
                </a:cubicBezTo>
                <a:lnTo>
                  <a:pt x="1005745" y="0"/>
                </a:lnTo>
                <a:cubicBezTo>
                  <a:pt x="1067462" y="0"/>
                  <a:pt x="1117494" y="50032"/>
                  <a:pt x="1117494" y="111749"/>
                </a:cubicBezTo>
                <a:lnTo>
                  <a:pt x="1117494" y="1723431"/>
                </a:lnTo>
                <a:cubicBezTo>
                  <a:pt x="1117494" y="1785148"/>
                  <a:pt x="1067462" y="1835180"/>
                  <a:pt x="1005745" y="1835180"/>
                </a:cubicBezTo>
                <a:lnTo>
                  <a:pt x="111749" y="1835180"/>
                </a:lnTo>
                <a:cubicBezTo>
                  <a:pt x="50032" y="1835180"/>
                  <a:pt x="0" y="1785148"/>
                  <a:pt x="0" y="1723431"/>
                </a:cubicBezTo>
                <a:lnTo>
                  <a:pt x="0" y="111749"/>
                </a:lnTo>
                <a:close/>
              </a:path>
            </a:pathLst>
          </a:custGeom>
          <a:solidFill>
            <a:schemeClr val="accent2">
              <a:lumMod val="20000"/>
              <a:lumOff val="80000"/>
            </a:schemeClr>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78450" tIns="78450" rIns="78450" bIns="78450" numCol="1" spcCol="1270" anchor="ctr" anchorCtr="0">
            <a:noAutofit/>
          </a:bodyPr>
          <a:lstStyle/>
          <a:p>
            <a:pPr marL="0" lvl="0" indent="0" algn="ctr" defTabSz="533400">
              <a:lnSpc>
                <a:spcPct val="90000"/>
              </a:lnSpc>
              <a:spcBef>
                <a:spcPct val="0"/>
              </a:spcBef>
              <a:spcAft>
                <a:spcPct val="35000"/>
              </a:spcAft>
              <a:buNone/>
            </a:pPr>
            <a:r>
              <a:rPr lang="fr-FR" sz="1200" b="1" kern="1200" dirty="0">
                <a:solidFill>
                  <a:srgbClr val="000000"/>
                </a:solidFill>
                <a:effectLst/>
                <a:ea typeface="Calibri" panose="020F0502020204030204" pitchFamily="34" charset="0"/>
                <a:cs typeface="Arial" panose="020B0604020202020204" pitchFamily="34" charset="0"/>
              </a:rPr>
              <a:t>3.6 - Concevoir l'accompagnement en complémentarité avec les partenaires du territoire</a:t>
            </a:r>
            <a:endParaRPr lang="fr-FR" sz="1200" b="1" kern="1200" dirty="0">
              <a:solidFill>
                <a:schemeClr val="tx1"/>
              </a:solidFill>
            </a:endParaRPr>
          </a:p>
        </p:txBody>
      </p:sp>
      <p:sp>
        <p:nvSpPr>
          <p:cNvPr id="2" name="Titre 1"/>
          <p:cNvSpPr>
            <a:spLocks noGrp="1"/>
          </p:cNvSpPr>
          <p:nvPr>
            <p:ph type="title"/>
          </p:nvPr>
        </p:nvSpPr>
        <p:spPr>
          <a:xfrm>
            <a:off x="628650" y="187569"/>
            <a:ext cx="7886700" cy="802417"/>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a:normAutofit/>
          </a:bodyPr>
          <a:lstStyle/>
          <a:p>
            <a:pPr algn="ctr"/>
            <a:r>
              <a:rPr lang="fr-FR" sz="2200" b="1" dirty="0"/>
              <a:t>Contribuer à l’accompagnement de l’usager au sein de la structure et/ou en dehors</a:t>
            </a:r>
            <a:endParaRPr lang="fr-FR" sz="2200" dirty="0"/>
          </a:p>
        </p:txBody>
      </p:sp>
      <p:sp>
        <p:nvSpPr>
          <p:cNvPr id="3" name="Espace réservé du numéro de diapositive 2"/>
          <p:cNvSpPr>
            <a:spLocks noGrp="1"/>
          </p:cNvSpPr>
          <p:nvPr>
            <p:ph type="sldNum" sz="quarter" idx="12"/>
          </p:nvPr>
        </p:nvSpPr>
        <p:spPr/>
        <p:txBody>
          <a:bodyPr/>
          <a:lstStyle/>
          <a:p>
            <a:fld id="{40CA414F-27F6-4A62-A8EF-62B7961F1004}" type="slidenum">
              <a:rPr lang="fr-FR" smtClean="0"/>
              <a:t>29</a:t>
            </a:fld>
            <a:endParaRPr lang="fr-FR" dirty="0"/>
          </a:p>
        </p:txBody>
      </p:sp>
      <p:sp>
        <p:nvSpPr>
          <p:cNvPr id="6" name="Accolade fermante 5">
            <a:extLst>
              <a:ext uri="{FF2B5EF4-FFF2-40B4-BE49-F238E27FC236}">
                <a16:creationId xmlns:a16="http://schemas.microsoft.com/office/drawing/2014/main" id="{F67CDA1E-CA27-42D6-8721-6F752DFCCE1E}"/>
              </a:ext>
            </a:extLst>
          </p:cNvPr>
          <p:cNvSpPr/>
          <p:nvPr/>
        </p:nvSpPr>
        <p:spPr>
          <a:xfrm rot="5400000">
            <a:off x="455640" y="2320549"/>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7" name="Accolade fermante 6">
            <a:extLst>
              <a:ext uri="{FF2B5EF4-FFF2-40B4-BE49-F238E27FC236}">
                <a16:creationId xmlns:a16="http://schemas.microsoft.com/office/drawing/2014/main" id="{0285FB18-F5CF-4DC5-BE15-483A2FF47ED9}"/>
              </a:ext>
            </a:extLst>
          </p:cNvPr>
          <p:cNvSpPr/>
          <p:nvPr/>
        </p:nvSpPr>
        <p:spPr>
          <a:xfrm rot="5400000">
            <a:off x="2019592" y="2320551"/>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8" name="Accolade fermante 7">
            <a:extLst>
              <a:ext uri="{FF2B5EF4-FFF2-40B4-BE49-F238E27FC236}">
                <a16:creationId xmlns:a16="http://schemas.microsoft.com/office/drawing/2014/main" id="{47032E5F-0E74-4C88-AF35-8FAE1A026732}"/>
              </a:ext>
            </a:extLst>
          </p:cNvPr>
          <p:cNvSpPr/>
          <p:nvPr/>
        </p:nvSpPr>
        <p:spPr>
          <a:xfrm rot="5400000">
            <a:off x="3584278" y="2298162"/>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9" name="Accolade fermante 8">
            <a:extLst>
              <a:ext uri="{FF2B5EF4-FFF2-40B4-BE49-F238E27FC236}">
                <a16:creationId xmlns:a16="http://schemas.microsoft.com/office/drawing/2014/main" id="{1620F595-3D3B-4CB7-A217-D5FFE8F7CD18}"/>
              </a:ext>
            </a:extLst>
          </p:cNvPr>
          <p:cNvSpPr/>
          <p:nvPr/>
        </p:nvSpPr>
        <p:spPr>
          <a:xfrm rot="5400000">
            <a:off x="5148230" y="2298159"/>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0" name="Accolade fermante 9">
            <a:extLst>
              <a:ext uri="{FF2B5EF4-FFF2-40B4-BE49-F238E27FC236}">
                <a16:creationId xmlns:a16="http://schemas.microsoft.com/office/drawing/2014/main" id="{8F146C75-0D24-44DB-9600-393C9E33CFC5}"/>
              </a:ext>
            </a:extLst>
          </p:cNvPr>
          <p:cNvSpPr/>
          <p:nvPr/>
        </p:nvSpPr>
        <p:spPr>
          <a:xfrm rot="5400000">
            <a:off x="6717173" y="2320546"/>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11" name="Accolade fermante 10">
            <a:extLst>
              <a:ext uri="{FF2B5EF4-FFF2-40B4-BE49-F238E27FC236}">
                <a16:creationId xmlns:a16="http://schemas.microsoft.com/office/drawing/2014/main" id="{E83AD897-CF71-46B9-9443-FE4A40F66539}"/>
              </a:ext>
            </a:extLst>
          </p:cNvPr>
          <p:cNvSpPr/>
          <p:nvPr/>
        </p:nvSpPr>
        <p:spPr>
          <a:xfrm rot="5400000">
            <a:off x="8276868" y="2298156"/>
            <a:ext cx="402613" cy="1136342"/>
          </a:xfrm>
          <a:prstGeom prst="rightBrace">
            <a:avLst>
              <a:gd name="adj1" fmla="val 4470"/>
              <a:gd name="adj2" fmla="val 49213"/>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graphicFrame>
        <p:nvGraphicFramePr>
          <p:cNvPr id="4" name="Tableau 3">
            <a:extLst>
              <a:ext uri="{FF2B5EF4-FFF2-40B4-BE49-F238E27FC236}">
                <a16:creationId xmlns:a16="http://schemas.microsoft.com/office/drawing/2014/main" id="{25CF7B70-5312-488A-8EE5-13DFE2CDA17D}"/>
              </a:ext>
            </a:extLst>
          </p:cNvPr>
          <p:cNvGraphicFramePr>
            <a:graphicFrameLocks noGrp="1"/>
          </p:cNvGraphicFramePr>
          <p:nvPr>
            <p:extLst>
              <p:ext uri="{D42A27DB-BD31-4B8C-83A1-F6EECF244321}">
                <p14:modId xmlns:p14="http://schemas.microsoft.com/office/powerpoint/2010/main" val="2935413221"/>
              </p:ext>
            </p:extLst>
          </p:nvPr>
        </p:nvGraphicFramePr>
        <p:xfrm>
          <a:off x="26629" y="3188163"/>
          <a:ext cx="1368000" cy="2880360"/>
        </p:xfrm>
        <a:graphic>
          <a:graphicData uri="http://schemas.openxmlformats.org/drawingml/2006/table">
            <a:tbl>
              <a:tblPr/>
              <a:tblGrid>
                <a:gridCol w="1368000">
                  <a:extLst>
                    <a:ext uri="{9D8B030D-6E8A-4147-A177-3AD203B41FA5}">
                      <a16:colId xmlns:a16="http://schemas.microsoft.com/office/drawing/2014/main" val="1225896951"/>
                    </a:ext>
                  </a:extLst>
                </a:gridCol>
              </a:tblGrid>
              <a:tr h="508635">
                <a:tc>
                  <a:txBody>
                    <a:bodyPr/>
                    <a:lstStyle/>
                    <a:p>
                      <a:pPr algn="l" fontAlgn="ctr"/>
                      <a:r>
                        <a:rPr lang="fr-FR" sz="900" b="0" i="0" u="none" strike="noStrike" dirty="0">
                          <a:solidFill>
                            <a:srgbClr val="000000"/>
                          </a:solidFill>
                          <a:effectLst/>
                          <a:latin typeface="Calibri" panose="020F0502020204030204" pitchFamily="34" charset="0"/>
                        </a:rPr>
                        <a:t>Identifier les moments clés (entrée, sortie, changement de lieu de vie, passage d'âge…) pouvant fragiliser la continuité.</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2789444332"/>
                  </a:ext>
                </a:extLst>
              </a:tr>
              <a:tr h="508635">
                <a:tc>
                  <a:txBody>
                    <a:bodyPr/>
                    <a:lstStyle/>
                    <a:p>
                      <a:pPr algn="l" fontAlgn="ctr"/>
                      <a:r>
                        <a:rPr lang="fr-FR" sz="900" b="0" i="0" u="none" strike="noStrike" dirty="0">
                          <a:effectLst/>
                          <a:latin typeface="Calibri" panose="020F0502020204030204" pitchFamily="34" charset="0"/>
                        </a:rPr>
                        <a:t>Maintenir les liens avec l'environnement habituel de la personne dans la mesure du possible.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2463349243"/>
                  </a:ext>
                </a:extLst>
              </a:tr>
              <a:tr h="508635">
                <a:tc>
                  <a:txBody>
                    <a:bodyPr/>
                    <a:lstStyle/>
                    <a:p>
                      <a:pPr algn="l" fontAlgn="ctr"/>
                      <a:r>
                        <a:rPr lang="fr-FR" sz="900" b="0" i="0" u="none" strike="noStrike">
                          <a:solidFill>
                            <a:srgbClr val="000000"/>
                          </a:solidFill>
                          <a:effectLst/>
                          <a:latin typeface="Calibri" panose="020F0502020204030204" pitchFamily="34" charset="0"/>
                        </a:rPr>
                        <a:t>Etre attentif aux événements ou évolutions pouvant affecter la personne et ses proches (famille et aidants).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3783379513"/>
                  </a:ext>
                </a:extLst>
              </a:tr>
              <a:tr h="508635">
                <a:tc>
                  <a:txBody>
                    <a:bodyPr/>
                    <a:lstStyle/>
                    <a:p>
                      <a:pPr algn="l" fontAlgn="ctr"/>
                      <a:r>
                        <a:rPr lang="fr-FR" sz="900" b="0" i="0" u="none" strike="noStrike">
                          <a:solidFill>
                            <a:srgbClr val="000000"/>
                          </a:solidFill>
                          <a:effectLst/>
                          <a:latin typeface="Calibri" panose="020F0502020204030204" pitchFamily="34" charset="0"/>
                        </a:rPr>
                        <a:t>Evaluer avec la personne et ses proches les modalités d'insertion (scolaire, professionnelle, social…).</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1493713225"/>
                  </a:ext>
                </a:extLst>
              </a:tr>
              <a:tr h="508635">
                <a:tc>
                  <a:txBody>
                    <a:bodyPr/>
                    <a:lstStyle/>
                    <a:p>
                      <a:pPr algn="l" fontAlgn="ctr"/>
                      <a:r>
                        <a:rPr lang="fr-FR" sz="900" b="0" i="0" u="none" strike="noStrike" dirty="0">
                          <a:solidFill>
                            <a:srgbClr val="000000"/>
                          </a:solidFill>
                          <a:effectLst/>
                          <a:latin typeface="Calibri" panose="020F0502020204030204" pitchFamily="34" charset="0"/>
                        </a:rPr>
                        <a:t>Adapter le projet aux étapes de vie : adolescence, majorité, vieillissement, fin de vie…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2559317749"/>
                  </a:ext>
                </a:extLst>
              </a:tr>
            </a:tbl>
          </a:graphicData>
        </a:graphic>
      </p:graphicFrame>
      <p:graphicFrame>
        <p:nvGraphicFramePr>
          <p:cNvPr id="13" name="Tableau 12">
            <a:extLst>
              <a:ext uri="{FF2B5EF4-FFF2-40B4-BE49-F238E27FC236}">
                <a16:creationId xmlns:a16="http://schemas.microsoft.com/office/drawing/2014/main" id="{19D5B90B-2F98-4161-A14D-2F362A28EAEF}"/>
              </a:ext>
            </a:extLst>
          </p:cNvPr>
          <p:cNvGraphicFramePr>
            <a:graphicFrameLocks noGrp="1"/>
          </p:cNvGraphicFramePr>
          <p:nvPr>
            <p:extLst>
              <p:ext uri="{D42A27DB-BD31-4B8C-83A1-F6EECF244321}">
                <p14:modId xmlns:p14="http://schemas.microsoft.com/office/powerpoint/2010/main" val="1521136094"/>
              </p:ext>
            </p:extLst>
          </p:nvPr>
        </p:nvGraphicFramePr>
        <p:xfrm>
          <a:off x="1536898" y="3192424"/>
          <a:ext cx="1368000" cy="3017520"/>
        </p:xfrm>
        <a:graphic>
          <a:graphicData uri="http://schemas.openxmlformats.org/drawingml/2006/table">
            <a:tbl>
              <a:tblPr/>
              <a:tblGrid>
                <a:gridCol w="1368000">
                  <a:extLst>
                    <a:ext uri="{9D8B030D-6E8A-4147-A177-3AD203B41FA5}">
                      <a16:colId xmlns:a16="http://schemas.microsoft.com/office/drawing/2014/main" val="2513932255"/>
                    </a:ext>
                  </a:extLst>
                </a:gridCol>
              </a:tblGrid>
              <a:tr h="508635">
                <a:tc>
                  <a:txBody>
                    <a:bodyPr/>
                    <a:lstStyle/>
                    <a:p>
                      <a:pPr algn="l" fontAlgn="ctr"/>
                      <a:r>
                        <a:rPr lang="fr-FR" sz="900" b="0" i="0" u="none" strike="noStrike" dirty="0">
                          <a:effectLst/>
                          <a:latin typeface="Calibri" panose="020F0502020204030204" pitchFamily="34" charset="0"/>
                        </a:rPr>
                        <a:t>Présenter les nouvelles orientations ou possibilités d'accompagnement de façon claire et partagée.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1447025383"/>
                  </a:ext>
                </a:extLst>
              </a:tr>
              <a:tr h="508635">
                <a:tc>
                  <a:txBody>
                    <a:bodyPr/>
                    <a:lstStyle/>
                    <a:p>
                      <a:pPr algn="l" fontAlgn="ctr"/>
                      <a:r>
                        <a:rPr lang="fr-FR" sz="900" b="0" i="0" u="none" strike="noStrike">
                          <a:solidFill>
                            <a:srgbClr val="000000"/>
                          </a:solidFill>
                          <a:effectLst/>
                          <a:latin typeface="Calibri" panose="020F0502020204030204" pitchFamily="34" charset="0"/>
                        </a:rPr>
                        <a:t>Co-construire les modalités du changement avec les aidants, les familles lorsque cela est souhaité par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1097015137"/>
                  </a:ext>
                </a:extLst>
              </a:tr>
              <a:tr h="508635">
                <a:tc>
                  <a:txBody>
                    <a:bodyPr/>
                    <a:lstStyle/>
                    <a:p>
                      <a:pPr algn="l" fontAlgn="ctr"/>
                      <a:r>
                        <a:rPr lang="fr-FR" sz="900" b="0" i="0" u="none" strike="noStrike">
                          <a:solidFill>
                            <a:srgbClr val="000000"/>
                          </a:solidFill>
                          <a:effectLst/>
                          <a:latin typeface="Calibri" panose="020F0502020204030204" pitchFamily="34" charset="0"/>
                        </a:rPr>
                        <a:t>Identifier les besoins de relais ou d'appui extérieur pour accompagner ce changement.</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605255121"/>
                  </a:ext>
                </a:extLst>
              </a:tr>
              <a:tr h="508635">
                <a:tc>
                  <a:txBody>
                    <a:bodyPr/>
                    <a:lstStyle/>
                    <a:p>
                      <a:pPr algn="l" fontAlgn="ctr"/>
                      <a:r>
                        <a:rPr lang="fr-FR" sz="900" b="0" i="0" u="none" strike="noStrike">
                          <a:solidFill>
                            <a:srgbClr val="000000"/>
                          </a:solidFill>
                          <a:effectLst/>
                          <a:latin typeface="Calibri" panose="020F0502020204030204" pitchFamily="34" charset="0"/>
                        </a:rPr>
                        <a:t>Mettre en relation la personne et ses représentants légaux et / ou aidants avec les intervenants des nouveaux dispositifs.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400992464"/>
                  </a:ext>
                </a:extLst>
              </a:tr>
              <a:tr h="508635">
                <a:tc>
                  <a:txBody>
                    <a:bodyPr/>
                    <a:lstStyle/>
                    <a:p>
                      <a:pPr algn="l" fontAlgn="ctr"/>
                      <a:r>
                        <a:rPr lang="fr-FR" sz="900" b="0" i="0" u="none" strike="noStrike" dirty="0">
                          <a:solidFill>
                            <a:srgbClr val="000000"/>
                          </a:solidFill>
                          <a:effectLst/>
                          <a:latin typeface="Calibri" panose="020F0502020204030204" pitchFamily="34" charset="0"/>
                        </a:rPr>
                        <a:t>Faire évoluer les modalités d'accompagnement en fonction des changements constatés chez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2443341913"/>
                  </a:ext>
                </a:extLst>
              </a:tr>
            </a:tbl>
          </a:graphicData>
        </a:graphic>
      </p:graphicFrame>
      <p:graphicFrame>
        <p:nvGraphicFramePr>
          <p:cNvPr id="14" name="Tableau 13">
            <a:extLst>
              <a:ext uri="{FF2B5EF4-FFF2-40B4-BE49-F238E27FC236}">
                <a16:creationId xmlns:a16="http://schemas.microsoft.com/office/drawing/2014/main" id="{8029DD4C-A14B-474D-9784-B848CB553B0C}"/>
              </a:ext>
            </a:extLst>
          </p:cNvPr>
          <p:cNvGraphicFramePr>
            <a:graphicFrameLocks noGrp="1"/>
          </p:cNvGraphicFramePr>
          <p:nvPr>
            <p:extLst>
              <p:ext uri="{D42A27DB-BD31-4B8C-83A1-F6EECF244321}">
                <p14:modId xmlns:p14="http://schemas.microsoft.com/office/powerpoint/2010/main" val="725149215"/>
              </p:ext>
            </p:extLst>
          </p:nvPr>
        </p:nvGraphicFramePr>
        <p:xfrm>
          <a:off x="3097352" y="3192424"/>
          <a:ext cx="1368000" cy="2880360"/>
        </p:xfrm>
        <a:graphic>
          <a:graphicData uri="http://schemas.openxmlformats.org/drawingml/2006/table">
            <a:tbl>
              <a:tblPr/>
              <a:tblGrid>
                <a:gridCol w="1368000">
                  <a:extLst>
                    <a:ext uri="{9D8B030D-6E8A-4147-A177-3AD203B41FA5}">
                      <a16:colId xmlns:a16="http://schemas.microsoft.com/office/drawing/2014/main" val="777556791"/>
                    </a:ext>
                  </a:extLst>
                </a:gridCol>
              </a:tblGrid>
              <a:tr h="508635">
                <a:tc>
                  <a:txBody>
                    <a:bodyPr/>
                    <a:lstStyle/>
                    <a:p>
                      <a:pPr algn="l" fontAlgn="ctr"/>
                      <a:r>
                        <a:rPr lang="fr-FR" sz="900" b="0" i="0" u="none" strike="noStrike" dirty="0">
                          <a:effectLst/>
                          <a:latin typeface="Calibri" panose="020F0502020204030204" pitchFamily="34" charset="0"/>
                        </a:rPr>
                        <a:t>Proposer des solutions adaptées à l'évolution des besoins, en tenant compte des souhaits exprimés.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431116029"/>
                  </a:ext>
                </a:extLst>
              </a:tr>
              <a:tr h="508635">
                <a:tc>
                  <a:txBody>
                    <a:bodyPr/>
                    <a:lstStyle/>
                    <a:p>
                      <a:pPr algn="l" fontAlgn="ctr"/>
                      <a:r>
                        <a:rPr lang="fr-FR" sz="900" b="0" i="0" u="none" strike="noStrike">
                          <a:solidFill>
                            <a:srgbClr val="000000"/>
                          </a:solidFill>
                          <a:effectLst/>
                          <a:latin typeface="Calibri" panose="020F0502020204030204" pitchFamily="34" charset="0"/>
                        </a:rPr>
                        <a:t>Présenter d'autres modalités d'accueil ou de service, en respectant la temporalité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2467575714"/>
                  </a:ext>
                </a:extLst>
              </a:tr>
              <a:tr h="508635">
                <a:tc>
                  <a:txBody>
                    <a:bodyPr/>
                    <a:lstStyle/>
                    <a:p>
                      <a:pPr algn="l" fontAlgn="ctr"/>
                      <a:r>
                        <a:rPr lang="fr-FR" sz="900" b="0" i="0" u="none" strike="noStrike">
                          <a:solidFill>
                            <a:srgbClr val="000000"/>
                          </a:solidFill>
                          <a:effectLst/>
                          <a:latin typeface="Calibri" panose="020F0502020204030204" pitchFamily="34" charset="0"/>
                        </a:rPr>
                        <a:t>Renforcer l'accès à l'information sur les droits, la santé, les ressources disponibles.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3923042792"/>
                  </a:ext>
                </a:extLst>
              </a:tr>
              <a:tr h="508635">
                <a:tc>
                  <a:txBody>
                    <a:bodyPr/>
                    <a:lstStyle/>
                    <a:p>
                      <a:pPr algn="l" fontAlgn="ctr"/>
                      <a:r>
                        <a:rPr lang="fr-FR" sz="900" b="0" i="0" u="none" strike="noStrike">
                          <a:solidFill>
                            <a:srgbClr val="000000"/>
                          </a:solidFill>
                          <a:effectLst/>
                          <a:latin typeface="Calibri" panose="020F0502020204030204" pitchFamily="34" charset="0"/>
                        </a:rPr>
                        <a:t>Communiquer avec les structures partenaires (école, entreprise, hôpital, autre ESMS…) avec l'accord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1848803573"/>
                  </a:ext>
                </a:extLst>
              </a:tr>
              <a:tr h="508635">
                <a:tc>
                  <a:txBody>
                    <a:bodyPr/>
                    <a:lstStyle/>
                    <a:p>
                      <a:pPr algn="l" fontAlgn="ctr"/>
                      <a:r>
                        <a:rPr lang="fr-FR" sz="900" b="0" i="0" u="none" strike="noStrike" dirty="0">
                          <a:solidFill>
                            <a:srgbClr val="000000"/>
                          </a:solidFill>
                          <a:effectLst/>
                          <a:latin typeface="Calibri" panose="020F0502020204030204" pitchFamily="34" charset="0"/>
                        </a:rPr>
                        <a:t>Maintenir un accompagnement actif en attendant la mise en place de la nouvelle solution.</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995528610"/>
                  </a:ext>
                </a:extLst>
              </a:tr>
            </a:tbl>
          </a:graphicData>
        </a:graphic>
      </p:graphicFrame>
      <p:graphicFrame>
        <p:nvGraphicFramePr>
          <p:cNvPr id="15" name="Tableau 14">
            <a:extLst>
              <a:ext uri="{FF2B5EF4-FFF2-40B4-BE49-F238E27FC236}">
                <a16:creationId xmlns:a16="http://schemas.microsoft.com/office/drawing/2014/main" id="{A7E294D6-674E-4158-B018-983A7D53DE02}"/>
              </a:ext>
            </a:extLst>
          </p:cNvPr>
          <p:cNvGraphicFramePr>
            <a:graphicFrameLocks noGrp="1"/>
          </p:cNvGraphicFramePr>
          <p:nvPr>
            <p:extLst>
              <p:ext uri="{D42A27DB-BD31-4B8C-83A1-F6EECF244321}">
                <p14:modId xmlns:p14="http://schemas.microsoft.com/office/powerpoint/2010/main" val="326107762"/>
              </p:ext>
            </p:extLst>
          </p:nvPr>
        </p:nvGraphicFramePr>
        <p:xfrm>
          <a:off x="4665536" y="3179930"/>
          <a:ext cx="1368000" cy="2937510"/>
        </p:xfrm>
        <a:graphic>
          <a:graphicData uri="http://schemas.openxmlformats.org/drawingml/2006/table">
            <a:tbl>
              <a:tblPr/>
              <a:tblGrid>
                <a:gridCol w="1368000">
                  <a:extLst>
                    <a:ext uri="{9D8B030D-6E8A-4147-A177-3AD203B41FA5}">
                      <a16:colId xmlns:a16="http://schemas.microsoft.com/office/drawing/2014/main" val="636401832"/>
                    </a:ext>
                  </a:extLst>
                </a:gridCol>
              </a:tblGrid>
              <a:tr h="508635">
                <a:tc>
                  <a:txBody>
                    <a:bodyPr/>
                    <a:lstStyle/>
                    <a:p>
                      <a:pPr algn="l" fontAlgn="ctr"/>
                      <a:r>
                        <a:rPr lang="fr-FR" sz="900" b="0" i="0" u="none" strike="noStrike" dirty="0">
                          <a:solidFill>
                            <a:srgbClr val="000000"/>
                          </a:solidFill>
                          <a:effectLst/>
                          <a:latin typeface="Calibri" panose="020F0502020204030204" pitchFamily="34" charset="0"/>
                        </a:rPr>
                        <a:t>Aider la personne à se projeter dans des démarches de vie (école, travail, autonomie…) selon ses capacités.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3198438989"/>
                  </a:ext>
                </a:extLst>
              </a:tr>
              <a:tr h="508635">
                <a:tc>
                  <a:txBody>
                    <a:bodyPr/>
                    <a:lstStyle/>
                    <a:p>
                      <a:pPr algn="l" fontAlgn="ctr"/>
                      <a:r>
                        <a:rPr lang="fr-FR" sz="900" b="0" i="0" u="none" strike="noStrike">
                          <a:solidFill>
                            <a:srgbClr val="000000"/>
                          </a:solidFill>
                          <a:effectLst/>
                          <a:latin typeface="Calibri" panose="020F0502020204030204" pitchFamily="34" charset="0"/>
                        </a:rPr>
                        <a:t>Préparer la personne aux différentes étapes de développement ou de transition (adolescence, vieillissement…).</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2911989661"/>
                  </a:ext>
                </a:extLst>
              </a:tr>
              <a:tr h="508635">
                <a:tc>
                  <a:txBody>
                    <a:bodyPr/>
                    <a:lstStyle/>
                    <a:p>
                      <a:pPr algn="l" fontAlgn="ctr"/>
                      <a:r>
                        <a:rPr lang="fr-FR" sz="900" b="0" i="0" u="none" strike="noStrike">
                          <a:solidFill>
                            <a:srgbClr val="000000"/>
                          </a:solidFill>
                          <a:effectLst/>
                          <a:latin typeface="Calibri" panose="020F0502020204030204" pitchFamily="34" charset="0"/>
                        </a:rPr>
                        <a:t>Réévaluer régulièrement avec elle le projet de vie et ses priorités.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329898340"/>
                  </a:ext>
                </a:extLst>
              </a:tr>
              <a:tr h="508635">
                <a:tc>
                  <a:txBody>
                    <a:bodyPr/>
                    <a:lstStyle/>
                    <a:p>
                      <a:pPr algn="l" fontAlgn="ctr"/>
                      <a:r>
                        <a:rPr lang="fr-FR" sz="900" b="0" i="0" u="none" strike="noStrike">
                          <a:solidFill>
                            <a:srgbClr val="000000"/>
                          </a:solidFill>
                          <a:effectLst/>
                          <a:latin typeface="Calibri" panose="020F0502020204030204" pitchFamily="34" charset="0"/>
                        </a:rPr>
                        <a:t>Explorer ensemble les possibilités de réorientation ou d'évolution du projet.</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3873571369"/>
                  </a:ext>
                </a:extLst>
              </a:tr>
              <a:tr h="508635">
                <a:tc>
                  <a:txBody>
                    <a:bodyPr/>
                    <a:lstStyle/>
                    <a:p>
                      <a:pPr algn="l" fontAlgn="ctr"/>
                      <a:r>
                        <a:rPr lang="fr-FR" sz="900" b="0" i="0" u="none" strike="noStrike" dirty="0">
                          <a:effectLst/>
                          <a:latin typeface="Calibri" panose="020F0502020204030204" pitchFamily="34" charset="0"/>
                        </a:rPr>
                        <a:t>Construire et suivre ensemble les actions décidées, en respectant ses souhaits.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591610914"/>
                  </a:ext>
                </a:extLst>
              </a:tr>
            </a:tbl>
          </a:graphicData>
        </a:graphic>
      </p:graphicFrame>
      <p:graphicFrame>
        <p:nvGraphicFramePr>
          <p:cNvPr id="17" name="Tableau 16">
            <a:extLst>
              <a:ext uri="{FF2B5EF4-FFF2-40B4-BE49-F238E27FC236}">
                <a16:creationId xmlns:a16="http://schemas.microsoft.com/office/drawing/2014/main" id="{ABAF390A-923B-4A12-8CE2-610458ABB64E}"/>
              </a:ext>
            </a:extLst>
          </p:cNvPr>
          <p:cNvGraphicFramePr>
            <a:graphicFrameLocks noGrp="1"/>
          </p:cNvGraphicFramePr>
          <p:nvPr>
            <p:extLst>
              <p:ext uri="{D42A27DB-BD31-4B8C-83A1-F6EECF244321}">
                <p14:modId xmlns:p14="http://schemas.microsoft.com/office/powerpoint/2010/main" val="4158540597"/>
              </p:ext>
            </p:extLst>
          </p:nvPr>
        </p:nvGraphicFramePr>
        <p:xfrm>
          <a:off x="6239102" y="3188163"/>
          <a:ext cx="1368000" cy="2703195"/>
        </p:xfrm>
        <a:graphic>
          <a:graphicData uri="http://schemas.openxmlformats.org/drawingml/2006/table">
            <a:tbl>
              <a:tblPr/>
              <a:tblGrid>
                <a:gridCol w="1368000">
                  <a:extLst>
                    <a:ext uri="{9D8B030D-6E8A-4147-A177-3AD203B41FA5}">
                      <a16:colId xmlns:a16="http://schemas.microsoft.com/office/drawing/2014/main" val="1053660771"/>
                    </a:ext>
                  </a:extLst>
                </a:gridCol>
              </a:tblGrid>
              <a:tr h="508635">
                <a:tc>
                  <a:txBody>
                    <a:bodyPr/>
                    <a:lstStyle/>
                    <a:p>
                      <a:pPr algn="l" fontAlgn="ctr"/>
                      <a:r>
                        <a:rPr lang="fr-FR" sz="900" b="0" i="0" u="none" strike="noStrike" dirty="0">
                          <a:effectLst/>
                          <a:latin typeface="Calibri" panose="020F0502020204030204" pitchFamily="34" charset="0"/>
                        </a:rPr>
                        <a:t>Identifier les besoins spécifiques de la personne nécessitant d'autres expertises.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2433181969"/>
                  </a:ext>
                </a:extLst>
              </a:tr>
              <a:tr h="508635">
                <a:tc>
                  <a:txBody>
                    <a:bodyPr/>
                    <a:lstStyle/>
                    <a:p>
                      <a:pPr algn="l" fontAlgn="ctr"/>
                      <a:r>
                        <a:rPr lang="fr-FR" sz="900" b="0" i="0" u="none" strike="noStrike">
                          <a:solidFill>
                            <a:srgbClr val="000000"/>
                          </a:solidFill>
                          <a:effectLst/>
                          <a:latin typeface="Calibri" panose="020F0502020204030204" pitchFamily="34" charset="0"/>
                        </a:rPr>
                        <a:t>Valoriser les ressources internes à la structure dans une logique de travail pluridisciplinaire.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4220405401"/>
                  </a:ext>
                </a:extLst>
              </a:tr>
              <a:tr h="508635">
                <a:tc>
                  <a:txBody>
                    <a:bodyPr/>
                    <a:lstStyle/>
                    <a:p>
                      <a:pPr algn="l" fontAlgn="ctr"/>
                      <a:r>
                        <a:rPr lang="fr-FR" sz="900" b="0" i="0" u="none" strike="noStrike">
                          <a:solidFill>
                            <a:srgbClr val="000000"/>
                          </a:solidFill>
                          <a:effectLst/>
                          <a:latin typeface="Calibri" panose="020F0502020204030204" pitchFamily="34" charset="0"/>
                        </a:rPr>
                        <a:t>Mobiliser les savoir-faire d'autres professionnels pour enrichir le projet personnalisé.</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2418214768"/>
                  </a:ext>
                </a:extLst>
              </a:tr>
              <a:tr h="508635">
                <a:tc>
                  <a:txBody>
                    <a:bodyPr/>
                    <a:lstStyle/>
                    <a:p>
                      <a:pPr algn="l" fontAlgn="ctr"/>
                      <a:r>
                        <a:rPr lang="fr-FR" sz="900" b="0" i="0" u="none" strike="noStrike">
                          <a:solidFill>
                            <a:srgbClr val="000000"/>
                          </a:solidFill>
                          <a:effectLst/>
                          <a:latin typeface="Calibri" panose="020F0502020204030204" pitchFamily="34" charset="0"/>
                        </a:rPr>
                        <a:t>Travailler en cohérence au sein de l'équipe autour des mêmes objectifs.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1915891851"/>
                  </a:ext>
                </a:extLst>
              </a:tr>
              <a:tr h="508635">
                <a:tc>
                  <a:txBody>
                    <a:bodyPr/>
                    <a:lstStyle/>
                    <a:p>
                      <a:pPr algn="l" fontAlgn="ctr"/>
                      <a:r>
                        <a:rPr lang="fr-FR" sz="900" b="0" i="0" u="none" strike="noStrike" dirty="0">
                          <a:solidFill>
                            <a:srgbClr val="000000"/>
                          </a:solidFill>
                          <a:effectLst/>
                          <a:latin typeface="Calibri" panose="020F0502020204030204" pitchFamily="34" charset="0"/>
                        </a:rPr>
                        <a:t>Garantir la continuité des actions entre les différents professionnels intervenant auprès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3628196572"/>
                  </a:ext>
                </a:extLst>
              </a:tr>
            </a:tbl>
          </a:graphicData>
        </a:graphic>
      </p:graphicFrame>
      <p:graphicFrame>
        <p:nvGraphicFramePr>
          <p:cNvPr id="18" name="Tableau 17">
            <a:extLst>
              <a:ext uri="{FF2B5EF4-FFF2-40B4-BE49-F238E27FC236}">
                <a16:creationId xmlns:a16="http://schemas.microsoft.com/office/drawing/2014/main" id="{690D7D80-0DA1-43A8-B48C-E6AFB2EE7802}"/>
              </a:ext>
            </a:extLst>
          </p:cNvPr>
          <p:cNvGraphicFramePr>
            <a:graphicFrameLocks noGrp="1"/>
          </p:cNvGraphicFramePr>
          <p:nvPr>
            <p:extLst>
              <p:ext uri="{D42A27DB-BD31-4B8C-83A1-F6EECF244321}">
                <p14:modId xmlns:p14="http://schemas.microsoft.com/office/powerpoint/2010/main" val="2934237605"/>
              </p:ext>
            </p:extLst>
          </p:nvPr>
        </p:nvGraphicFramePr>
        <p:xfrm>
          <a:off x="7736259" y="3205741"/>
          <a:ext cx="1368000" cy="2743200"/>
        </p:xfrm>
        <a:graphic>
          <a:graphicData uri="http://schemas.openxmlformats.org/drawingml/2006/table">
            <a:tbl>
              <a:tblPr/>
              <a:tblGrid>
                <a:gridCol w="1368000">
                  <a:extLst>
                    <a:ext uri="{9D8B030D-6E8A-4147-A177-3AD203B41FA5}">
                      <a16:colId xmlns:a16="http://schemas.microsoft.com/office/drawing/2014/main" val="2018102350"/>
                    </a:ext>
                  </a:extLst>
                </a:gridCol>
              </a:tblGrid>
              <a:tr h="508635">
                <a:tc>
                  <a:txBody>
                    <a:bodyPr/>
                    <a:lstStyle/>
                    <a:p>
                      <a:pPr algn="l" fontAlgn="ctr"/>
                      <a:r>
                        <a:rPr lang="fr-FR" sz="900" b="0" i="0" u="none" strike="noStrike" dirty="0">
                          <a:solidFill>
                            <a:srgbClr val="000000"/>
                          </a:solidFill>
                          <a:effectLst/>
                          <a:latin typeface="Calibri" panose="020F0502020204030204" pitchFamily="34" charset="0"/>
                        </a:rPr>
                        <a:t>Se tenir informé des évolutions sur les pathologies, les dispositifs, les pratiques…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1981590433"/>
                  </a:ext>
                </a:extLst>
              </a:tr>
              <a:tr h="508635">
                <a:tc>
                  <a:txBody>
                    <a:bodyPr/>
                    <a:lstStyle/>
                    <a:p>
                      <a:pPr algn="l" fontAlgn="ctr"/>
                      <a:r>
                        <a:rPr lang="fr-FR" sz="900" b="0" i="0" u="none" strike="noStrike">
                          <a:solidFill>
                            <a:srgbClr val="000000"/>
                          </a:solidFill>
                          <a:effectLst/>
                          <a:latin typeface="Calibri" panose="020F0502020204030204" pitchFamily="34" charset="0"/>
                        </a:rPr>
                        <a:t>Mobiliser les compétences et les appuis des partenaires locaux (soins, insertion, formation, loisirs…)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3405876782"/>
                  </a:ext>
                </a:extLst>
              </a:tr>
              <a:tr h="508635">
                <a:tc>
                  <a:txBody>
                    <a:bodyPr/>
                    <a:lstStyle/>
                    <a:p>
                      <a:pPr algn="l" fontAlgn="ctr"/>
                      <a:r>
                        <a:rPr lang="fr-FR" sz="900" b="0" i="0" u="none" strike="noStrike">
                          <a:solidFill>
                            <a:srgbClr val="000000"/>
                          </a:solidFill>
                          <a:effectLst/>
                          <a:latin typeface="Calibri" panose="020F0502020204030204" pitchFamily="34" charset="0"/>
                        </a:rPr>
                        <a:t>Communiquer et coordonner avec les intervenants du territoire autour des besoins de la personne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4046570275"/>
                  </a:ext>
                </a:extLst>
              </a:tr>
              <a:tr h="508635">
                <a:tc>
                  <a:txBody>
                    <a:bodyPr/>
                    <a:lstStyle/>
                    <a:p>
                      <a:pPr algn="l" fontAlgn="ctr"/>
                      <a:r>
                        <a:rPr lang="fr-FR" sz="900" b="0" i="0" u="none" strike="noStrike">
                          <a:solidFill>
                            <a:srgbClr val="000000"/>
                          </a:solidFill>
                          <a:effectLst/>
                          <a:latin typeface="Calibri" panose="020F0502020204030204" pitchFamily="34" charset="0"/>
                        </a:rPr>
                        <a:t>Veiller à la continuité des interventions dans la durée, y compris des interventions ponctuelles</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4091058528"/>
                  </a:ext>
                </a:extLst>
              </a:tr>
              <a:tr h="508635">
                <a:tc>
                  <a:txBody>
                    <a:bodyPr/>
                    <a:lstStyle/>
                    <a:p>
                      <a:pPr algn="l" fontAlgn="ctr"/>
                      <a:r>
                        <a:rPr lang="fr-FR" sz="900" b="0" i="0" u="none" strike="noStrike" dirty="0">
                          <a:solidFill>
                            <a:srgbClr val="000000"/>
                          </a:solidFill>
                          <a:effectLst/>
                          <a:latin typeface="Calibri" panose="020F0502020204030204" pitchFamily="34" charset="0"/>
                        </a:rPr>
                        <a:t>Favoriser l'accès au droit commun et à l'environnement ordinaire dès que possible.</a:t>
                      </a:r>
                    </a:p>
                  </a:txBody>
                  <a:tcPr marL="0" marR="0" marT="0" marB="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2DCDB"/>
                    </a:solidFill>
                  </a:tcPr>
                </a:tc>
                <a:extLst>
                  <a:ext uri="{0D108BD9-81ED-4DB2-BD59-A6C34878D82A}">
                    <a16:rowId xmlns:a16="http://schemas.microsoft.com/office/drawing/2014/main" val="843461747"/>
                  </a:ext>
                </a:extLst>
              </a:tr>
            </a:tbl>
          </a:graphicData>
        </a:graphic>
      </p:graphicFrame>
      <p:sp>
        <p:nvSpPr>
          <p:cNvPr id="20" name="Rectangle 19">
            <a:extLst>
              <a:ext uri="{FF2B5EF4-FFF2-40B4-BE49-F238E27FC236}">
                <a16:creationId xmlns:a16="http://schemas.microsoft.com/office/drawing/2014/main" id="{5724E5F3-ED57-4FE8-AA5D-B626EF8F7E8A}"/>
              </a:ext>
            </a:extLst>
          </p:cNvPr>
          <p:cNvSpPr/>
          <p:nvPr/>
        </p:nvSpPr>
        <p:spPr>
          <a:xfrm>
            <a:off x="97654" y="-389234"/>
            <a:ext cx="8948691" cy="4721743"/>
          </a:xfrm>
          <a:prstGeom prst="rect">
            <a:avLst/>
          </a:prstGeom>
          <a:noFill/>
        </p:spPr>
        <p:txBody>
          <a:bodyPr/>
          <a:lstStyle/>
          <a:p>
            <a:endParaRPr lang="fr-FR"/>
          </a:p>
        </p:txBody>
      </p:sp>
      <p:sp>
        <p:nvSpPr>
          <p:cNvPr id="32" name="ZoneTexte 31">
            <a:extLst>
              <a:ext uri="{FF2B5EF4-FFF2-40B4-BE49-F238E27FC236}">
                <a16:creationId xmlns:a16="http://schemas.microsoft.com/office/drawing/2014/main" id="{271A0390-54AB-4BF1-8AD0-A32FD9C899E1}"/>
              </a:ext>
            </a:extLst>
          </p:cNvPr>
          <p:cNvSpPr txBox="1"/>
          <p:nvPr/>
        </p:nvSpPr>
        <p:spPr>
          <a:xfrm>
            <a:off x="2243091" y="3527478"/>
            <a:ext cx="5256318" cy="2585323"/>
          </a:xfrm>
          <a:prstGeom prst="rect">
            <a:avLst/>
          </a:prstGeom>
          <a:solidFill>
            <a:schemeClr val="bg1"/>
          </a:solidFill>
        </p:spPr>
        <p:txBody>
          <a:bodyPr wrap="square" rtlCol="0">
            <a:spAutoFit/>
          </a:bodyPr>
          <a:lstStyle/>
          <a:p>
            <a:r>
              <a:rPr lang="fr-FR" dirty="0"/>
              <a:t>Garder que les items </a:t>
            </a:r>
          </a:p>
          <a:p>
            <a:pPr marL="285750" indent="-285750">
              <a:buFontTx/>
              <a:buChar char="-"/>
            </a:pPr>
            <a:r>
              <a:rPr lang="fr-FR" dirty="0"/>
              <a:t>ne fonctionnent pas,</a:t>
            </a:r>
          </a:p>
          <a:p>
            <a:pPr marL="285750" indent="-285750">
              <a:buFontTx/>
              <a:buChar char="-"/>
            </a:pPr>
            <a:r>
              <a:rPr lang="fr-FR" dirty="0"/>
              <a:t>fonctionnent mal, </a:t>
            </a:r>
          </a:p>
          <a:p>
            <a:pPr marL="285750" indent="-285750">
              <a:buFontTx/>
              <a:buChar char="-"/>
            </a:pPr>
            <a:r>
              <a:rPr lang="fr-FR" dirty="0"/>
              <a:t>fonctionne inégalement.</a:t>
            </a:r>
          </a:p>
          <a:p>
            <a:r>
              <a:rPr lang="fr-FR" dirty="0"/>
              <a:t>Mettre le logo si tous les items d’une activité fonctionnent bien ou parfaitement.</a:t>
            </a:r>
          </a:p>
          <a:p>
            <a:endParaRPr lang="fr-FR" dirty="0"/>
          </a:p>
          <a:p>
            <a:endParaRPr lang="fr-FR" dirty="0"/>
          </a:p>
          <a:p>
            <a:endParaRPr lang="fr-FR" dirty="0"/>
          </a:p>
        </p:txBody>
      </p:sp>
      <p:pic>
        <p:nvPicPr>
          <p:cNvPr id="33" name="Image 32" descr="Teacher Charlotte: février 2012">
            <a:extLst>
              <a:ext uri="{FF2B5EF4-FFF2-40B4-BE49-F238E27FC236}">
                <a16:creationId xmlns:a16="http://schemas.microsoft.com/office/drawing/2014/main" id="{335DFCC7-C8DF-425B-A783-6CB2A9C123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1335" y="5263171"/>
            <a:ext cx="1266825" cy="857250"/>
          </a:xfrm>
          <a:prstGeom prst="rect">
            <a:avLst/>
          </a:prstGeom>
        </p:spPr>
      </p:pic>
    </p:spTree>
    <p:extLst>
      <p:ext uri="{BB962C8B-B14F-4D97-AF65-F5344CB8AC3E}">
        <p14:creationId xmlns:p14="http://schemas.microsoft.com/office/powerpoint/2010/main" val="1988919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3062289"/>
            <a:ext cx="7886700" cy="1500187"/>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algn="ctr"/>
            <a:r>
              <a:rPr lang="fr-FR" sz="4000" b="1" cap="small" dirty="0">
                <a:solidFill>
                  <a:prstClr val="black"/>
                </a:solidFill>
                <a:latin typeface="Calibri"/>
              </a:rPr>
              <a:t>Organisation du dispositif</a:t>
            </a:r>
            <a:endParaRPr lang="en-GB" dirty="0"/>
          </a:p>
        </p:txBody>
      </p:sp>
      <p:sp>
        <p:nvSpPr>
          <p:cNvPr id="3" name="Espace réservé du texte 2"/>
          <p:cNvSpPr>
            <a:spLocks noGrp="1"/>
          </p:cNvSpPr>
          <p:nvPr>
            <p:ph type="body" idx="1"/>
          </p:nvPr>
        </p:nvSpPr>
        <p:spPr/>
        <p:txBody>
          <a:bodyPr/>
          <a:lstStyle/>
          <a:p>
            <a:pPr algn="ctr"/>
            <a:r>
              <a:rPr lang="fr-FR" cap="small" dirty="0">
                <a:solidFill>
                  <a:prstClr val="black"/>
                </a:solidFill>
              </a:rPr>
              <a:t>démarche d’accompagnement des pratiques professionnelles au regard du public accueilli dans le secteur médico-social</a:t>
            </a:r>
            <a:endParaRPr lang="en-GB" dirty="0"/>
          </a:p>
          <a:p>
            <a:endParaRPr lang="en-GB" dirty="0"/>
          </a:p>
        </p:txBody>
      </p:sp>
    </p:spTree>
    <p:extLst>
      <p:ext uri="{BB962C8B-B14F-4D97-AF65-F5344CB8AC3E}">
        <p14:creationId xmlns:p14="http://schemas.microsoft.com/office/powerpoint/2010/main" val="9626267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745" y="835346"/>
            <a:ext cx="8896154" cy="166199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1000" dirty="0">
                <a:solidFill>
                  <a:schemeClr val="accent2"/>
                </a:solidFill>
                <a:latin typeface="Calibri" panose="020F0502020204030204" pitchFamily="34" charset="0"/>
              </a:rPr>
              <a:t>Les fondamentaux des cadres réglementaire et juridique. Les grandes orientations des politiques publiques et les liens avec les missions, les projets d'établissement, associatifs… Les recommandations de bonnes pratiques (ANESM, HAS…)  Les concepts relatifs à l'accompagnement des personnes à partir des ressources et les compétences : théories sur la réhabilitation… Les théories sur la communication, sociologie de la famille et toute discipline en sciences humaines pouvant être utile à la compréhension de l'environnement et des enjeux dans le parcours.  Les grandes thématiques liées au développement de l'usager : puberté, sexualité, scolarité, insertion professionnelle,  vieillissement, fin de vie…Les aides financières pour le public accueilli</a:t>
            </a:r>
          </a:p>
          <a:p>
            <a:pPr algn="ctr"/>
            <a:r>
              <a:rPr lang="fr-FR" sz="1000" dirty="0">
                <a:solidFill>
                  <a:schemeClr val="accent2"/>
                </a:solidFill>
                <a:latin typeface="Calibri" panose="020F0502020204030204" pitchFamily="34" charset="0"/>
              </a:rPr>
              <a:t>L'offre sur le territoire : les partenaires, le droit commun, les associations, l'éducation nationale, l'emploi…Le droit des usagers et des familles Les troubles psychiques et psychiatriques, les handicaps mentaux… : TED, autisme, schizophrénie, troubles </a:t>
            </a:r>
            <a:r>
              <a:rPr lang="fr-FR" sz="1000" dirty="0" err="1">
                <a:solidFill>
                  <a:schemeClr val="accent2"/>
                </a:solidFill>
                <a:latin typeface="Calibri" panose="020F0502020204030204" pitchFamily="34" charset="0"/>
              </a:rPr>
              <a:t>bi-polaires</a:t>
            </a:r>
            <a:r>
              <a:rPr lang="fr-FR" sz="1000" dirty="0">
                <a:solidFill>
                  <a:schemeClr val="accent2"/>
                </a:solidFill>
                <a:latin typeface="Calibri" panose="020F0502020204030204" pitchFamily="34" charset="0"/>
              </a:rPr>
              <a:t>, maladie d'Alzheimer…Pathologies du vieillissement, les maladies neuro-dégénératives, les handicaps... :  étiologie, clinique, évolution, traitements…La réglementation des professions de santé et leurs limites de compétences La théorie du développement du pouvoir d'agir</a:t>
            </a:r>
          </a:p>
          <a:p>
            <a:pPr algn="ctr"/>
            <a:r>
              <a:rPr lang="fr-FR" sz="1200" b="1" dirty="0"/>
              <a:t>CONNAISSANCES</a:t>
            </a:r>
          </a:p>
        </p:txBody>
      </p:sp>
      <p:sp>
        <p:nvSpPr>
          <p:cNvPr id="4" name="Rectangle 3"/>
          <p:cNvSpPr/>
          <p:nvPr/>
        </p:nvSpPr>
        <p:spPr>
          <a:xfrm>
            <a:off x="1409732" y="5077924"/>
            <a:ext cx="6436090" cy="160043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b="1" dirty="0">
                <a:solidFill>
                  <a:srgbClr val="000000"/>
                </a:solidFill>
                <a:latin typeface="Calibri" panose="020F0502020204030204" pitchFamily="34" charset="0"/>
              </a:rPr>
              <a:t>EXPERIENCES</a:t>
            </a:r>
          </a:p>
          <a:p>
            <a:pPr algn="ctr"/>
            <a:r>
              <a:rPr lang="fr-FR" sz="1000" dirty="0">
                <a:solidFill>
                  <a:schemeClr val="accent2"/>
                </a:solidFill>
                <a:latin typeface="Calibri" panose="020F0502020204030204" pitchFamily="34" charset="0"/>
              </a:rPr>
              <a:t>Les premiers liens, l'observation du comportement de la personne / L'implication de l'usager dans son projet de vie en tant qu'acteur / La position de la famille, son acceptation, sa participation du projet / Les risques de conflit ou de rejet de l'institution par l'usager ou par la famille  / Les contraintes organisationnelles / La communication non-verbale / La communication dans et avec l'équipe / Les domaines de compétences  des différents professionnels / Le consentement de l'usager, la douleur, le plaisir...  / Premières observations sur les signes cliniques en lien avec la pathologie, les ressources cognitives, les risques de rupture... / Les premiers repères sur les ressources et compétences, les limites de la personne / Les ressources et liens sociaux autour de la personne accompagnée : proches, aidant, référent, tuteur… / Les risques de conflit ou de rejet de l'institution par l'usager ou par la famille</a:t>
            </a:r>
            <a:endParaRPr lang="fr-FR" b="1" dirty="0">
              <a:solidFill>
                <a:srgbClr val="000000"/>
              </a:solidFill>
              <a:latin typeface="Calibri" panose="020F0502020204030204" pitchFamily="34" charset="0"/>
            </a:endParaRPr>
          </a:p>
        </p:txBody>
      </p:sp>
      <p:sp>
        <p:nvSpPr>
          <p:cNvPr id="7" name="Rectangle 6"/>
          <p:cNvSpPr/>
          <p:nvPr/>
        </p:nvSpPr>
        <p:spPr>
          <a:xfrm>
            <a:off x="157745" y="954900"/>
            <a:ext cx="2790582" cy="704808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1200" b="1" dirty="0"/>
              <a:t>SAVOIR-FAIRE</a:t>
            </a:r>
          </a:p>
          <a:p>
            <a:pPr algn="ctr"/>
            <a:r>
              <a:rPr lang="fr-FR" sz="1000" dirty="0">
                <a:solidFill>
                  <a:schemeClr val="accent2"/>
                </a:solidFill>
                <a:latin typeface="Calibri" panose="020F0502020204030204" pitchFamily="34" charset="0"/>
              </a:rPr>
              <a:t>Comprendre, analyser les informations contenues dans le dossier de l'usager / Évaluer l'autonomie résiduelle, les ressources et les limites / Recueillir toutes les informations pouvant compléter ou constituer le dossier de la personne  Observer et évaluer la situation de l'usager lors de la phase d'accueil, d'insertion / </a:t>
            </a:r>
          </a:p>
          <a:p>
            <a:pPr algn="ctr"/>
            <a:r>
              <a:rPr lang="fr-FR" sz="1000" dirty="0">
                <a:solidFill>
                  <a:schemeClr val="accent2"/>
                </a:solidFill>
                <a:latin typeface="Calibri" panose="020F0502020204030204" pitchFamily="34" charset="0"/>
              </a:rPr>
              <a:t>Favoriser la continuité et/ou faciliter la prise de nouveaux repères / </a:t>
            </a:r>
          </a:p>
          <a:p>
            <a:pPr algn="ctr"/>
            <a:r>
              <a:rPr lang="fr-FR" sz="1000" dirty="0">
                <a:solidFill>
                  <a:schemeClr val="accent2"/>
                </a:solidFill>
                <a:latin typeface="Calibri" panose="020F0502020204030204" pitchFamily="34" charset="0"/>
              </a:rPr>
              <a:t>Repérer les besoins de l'usager pour la co-construction et/ou la poursuite d'un projet d'autonomie personnalisé intégré (éducatif, social et soins) / Aider la personne à entrer en contact avec les autres usagers de la structure et/ou à maintenir les contacts existants / Identifier les risques et les potentiels en lien avec la personnalité de la personne / Identifier les aspects cliniques et les risques de complications liés à la pathologie de la personne accueillie / S'informer auprès de la famille, d'une autre institution ou du référent sur les antécédents, les modalités d'accompagnement, les traitements, les modes et les outils de communication à mobiliser avec l'usager / Recueillir l'histoire de vie de l'usager, ses attentes, ses centres d'intérêt… / Rédiger et transmettre les premières informations et/ou orientation pour le projet personnalisé / Adapter des objectifs personnalisés à la pathologie / handicap de l'usager en tenant compte des contraintes liées à l'environnement, la structure… / Identifier les risques de rupture, de rejet et les actions susceptibles de les prévenir / Mener des entretiens avec la personne, les proches, les référents dans le respect du consentement de la personne / Repérer les éléments et événements facteurs de perturbation ou d'épanouissement de la personne / Faciliter le contact et la mise en relation de la personne avec les professionnels, stagiaires… / Informer, expliquer et rassurer… en fonction des capacités de la personne / Accompagner la personne pour préserver son autonomie dans une étape de changement de situation / </a:t>
            </a:r>
          </a:p>
          <a:p>
            <a:pPr algn="ctr"/>
            <a:r>
              <a:rPr lang="fr-FR" sz="1000" dirty="0">
                <a:solidFill>
                  <a:schemeClr val="accent2"/>
                </a:solidFill>
                <a:latin typeface="Calibri" panose="020F0502020204030204" pitchFamily="34" charset="0"/>
              </a:rPr>
              <a:t>Communiquer, consulter et coordonner... </a:t>
            </a:r>
          </a:p>
        </p:txBody>
      </p:sp>
      <p:graphicFrame>
        <p:nvGraphicFramePr>
          <p:cNvPr id="8" name="Graphique 7"/>
          <p:cNvGraphicFramePr>
            <a:graphicFrameLocks/>
          </p:cNvGraphicFramePr>
          <p:nvPr>
            <p:extLst>
              <p:ext uri="{D42A27DB-BD31-4B8C-83A1-F6EECF244321}">
                <p14:modId xmlns:p14="http://schemas.microsoft.com/office/powerpoint/2010/main" val="3780562872"/>
              </p:ext>
            </p:extLst>
          </p:nvPr>
        </p:nvGraphicFramePr>
        <p:xfrm>
          <a:off x="1409732" y="1417192"/>
          <a:ext cx="6480000" cy="4312207"/>
        </p:xfrm>
        <a:graphic>
          <a:graphicData uri="http://schemas.openxmlformats.org/drawingml/2006/chart">
            <c:chart xmlns:c="http://schemas.openxmlformats.org/drawingml/2006/chart" xmlns:r="http://schemas.openxmlformats.org/officeDocument/2006/relationships" r:id="rId2"/>
          </a:graphicData>
        </a:graphic>
      </p:graphicFrame>
      <p:sp>
        <p:nvSpPr>
          <p:cNvPr id="9" name="Titre 4">
            <a:extLst>
              <a:ext uri="{FF2B5EF4-FFF2-40B4-BE49-F238E27FC236}">
                <a16:creationId xmlns:a16="http://schemas.microsoft.com/office/drawing/2014/main" id="{6919AD68-058D-4CFC-B783-E8617470D6C9}"/>
              </a:ext>
            </a:extLst>
          </p:cNvPr>
          <p:cNvSpPr txBox="1">
            <a:spLocks/>
          </p:cNvSpPr>
          <p:nvPr/>
        </p:nvSpPr>
        <p:spPr>
          <a:xfrm>
            <a:off x="628650" y="182838"/>
            <a:ext cx="788670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b="1" dirty="0">
                <a:solidFill>
                  <a:schemeClr val="bg1"/>
                </a:solidFill>
              </a:rPr>
              <a:t>Participer à l'accueil multidisciplinaire de la personne en relation avec ses proches</a:t>
            </a:r>
            <a:endParaRPr lang="fr-FR" dirty="0">
              <a:solidFill>
                <a:schemeClr val="bg1"/>
              </a:solidFill>
            </a:endParaRPr>
          </a:p>
        </p:txBody>
      </p:sp>
      <p:sp>
        <p:nvSpPr>
          <p:cNvPr id="3" name="Rectangle 2"/>
          <p:cNvSpPr/>
          <p:nvPr/>
        </p:nvSpPr>
        <p:spPr>
          <a:xfrm>
            <a:off x="6208038" y="1729102"/>
            <a:ext cx="2863272" cy="412420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1100" b="1" dirty="0">
                <a:solidFill>
                  <a:srgbClr val="000000"/>
                </a:solidFill>
                <a:latin typeface="Calibri" panose="020F0502020204030204" pitchFamily="34" charset="0"/>
              </a:rPr>
              <a:t> SAVOIRS PROCEDURAUX</a:t>
            </a:r>
          </a:p>
          <a:p>
            <a:r>
              <a:rPr lang="fr-FR" sz="1000" dirty="0">
                <a:solidFill>
                  <a:schemeClr val="accent2"/>
                </a:solidFill>
              </a:rPr>
              <a:t>L'agrément, la mission, la typologie du public accompagné / La procédure de </a:t>
            </a:r>
            <a:r>
              <a:rPr lang="fr-FR" sz="1000" dirty="0" err="1">
                <a:solidFill>
                  <a:schemeClr val="accent2"/>
                </a:solidFill>
              </a:rPr>
              <a:t>pré-admission</a:t>
            </a:r>
            <a:r>
              <a:rPr lang="fr-FR" sz="1000" dirty="0">
                <a:solidFill>
                  <a:schemeClr val="accent2"/>
                </a:solidFill>
              </a:rPr>
              <a:t>, d'admission, de consultation / La procédure ou la démarche d'accueil, de rencontre, d'insertion / Le projet d'autonomie personnalisé intégré de chaque usager  (éducatif, social et soin) et ses orientations concrètes / Le dossier de l'usager (dans le respect du secret médical, professionnel). Les protocoles pour le recueil du consentement de la personne / L'organisation du service, de la structure / Les rôles et fonctions des professionnels / Les différents outils de données et de transmission dont les outils dématérialisés / L'entretien avec la personne seule, selon son statut et son âge / Le recueil des informations auprès de la personne :  lieu d'hébergement, souhaits, centres d'</a:t>
            </a:r>
            <a:r>
              <a:rPr lang="fr-FR" sz="1000" dirty="0" err="1">
                <a:solidFill>
                  <a:schemeClr val="accent2"/>
                </a:solidFill>
              </a:rPr>
              <a:t>intérét</a:t>
            </a:r>
            <a:r>
              <a:rPr lang="fr-FR" sz="1000" dirty="0">
                <a:solidFill>
                  <a:schemeClr val="accent2"/>
                </a:solidFill>
              </a:rPr>
              <a:t>, refus… / L'entretien avec les proches avec le consentement de la personne / Les ressources en partenaires autour de la personne accompagnée / Les bilans pour le repérage des besoins en équipement, outils divers  et  matériel / Les modalités d'intervention des professionnels et  des partenaires sur le territoire, à l'hôpital, interinstitutionnelles ... (conventions)</a:t>
            </a:r>
          </a:p>
          <a:p>
            <a:pPr algn="ctr"/>
            <a:endParaRPr lang="fr-FR" sz="1100" dirty="0">
              <a:solidFill>
                <a:srgbClr val="000000"/>
              </a:solidFill>
              <a:latin typeface="Calibri" panose="020F0502020204030204" pitchFamily="34" charset="0"/>
            </a:endParaRPr>
          </a:p>
        </p:txBody>
      </p:sp>
      <p:sp>
        <p:nvSpPr>
          <p:cNvPr id="11" name="ZoneTexte 10">
            <a:extLst>
              <a:ext uri="{FF2B5EF4-FFF2-40B4-BE49-F238E27FC236}">
                <a16:creationId xmlns:a16="http://schemas.microsoft.com/office/drawing/2014/main" id="{DC27799F-D01B-48AD-B522-E75B007DC132}"/>
              </a:ext>
            </a:extLst>
          </p:cNvPr>
          <p:cNvSpPr txBox="1"/>
          <p:nvPr/>
        </p:nvSpPr>
        <p:spPr>
          <a:xfrm>
            <a:off x="2214136" y="3579712"/>
            <a:ext cx="4614909" cy="1200329"/>
          </a:xfrm>
          <a:prstGeom prst="rect">
            <a:avLst/>
          </a:prstGeom>
          <a:solidFill>
            <a:schemeClr val="bg1"/>
          </a:solidFill>
        </p:spPr>
        <p:txBody>
          <a:bodyPr wrap="square" rtlCol="0">
            <a:spAutoFit/>
          </a:bodyPr>
          <a:lstStyle/>
          <a:p>
            <a:endParaRPr lang="fr-FR" dirty="0"/>
          </a:p>
          <a:p>
            <a:pPr algn="ctr"/>
            <a:r>
              <a:rPr lang="fr-FR" dirty="0"/>
              <a:t>Copier coller le graphique du fichier Excel.</a:t>
            </a:r>
          </a:p>
          <a:p>
            <a:pPr algn="ctr"/>
            <a:r>
              <a:rPr lang="fr-FR" dirty="0"/>
              <a:t>Garder que les items « A développer ».</a:t>
            </a:r>
          </a:p>
          <a:p>
            <a:endParaRPr lang="fr-FR" dirty="0"/>
          </a:p>
        </p:txBody>
      </p:sp>
    </p:spTree>
    <p:extLst>
      <p:ext uri="{BB962C8B-B14F-4D97-AF65-F5344CB8AC3E}">
        <p14:creationId xmlns:p14="http://schemas.microsoft.com/office/powerpoint/2010/main" val="7943502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raphique 10"/>
          <p:cNvGraphicFramePr>
            <a:graphicFrameLocks/>
          </p:cNvGraphicFramePr>
          <p:nvPr>
            <p:extLst>
              <p:ext uri="{D42A27DB-BD31-4B8C-83A1-F6EECF244321}">
                <p14:modId xmlns:p14="http://schemas.microsoft.com/office/powerpoint/2010/main" val="1640196133"/>
              </p:ext>
            </p:extLst>
          </p:nvPr>
        </p:nvGraphicFramePr>
        <p:xfrm>
          <a:off x="2016926" y="2189375"/>
          <a:ext cx="5614604" cy="3732739"/>
        </p:xfrm>
        <a:graphic>
          <a:graphicData uri="http://schemas.openxmlformats.org/drawingml/2006/chart">
            <c:chart xmlns:c="http://schemas.openxmlformats.org/drawingml/2006/chart" xmlns:r="http://schemas.openxmlformats.org/officeDocument/2006/relationships" r:id="rId2"/>
          </a:graphicData>
        </a:graphic>
      </p:graphicFrame>
      <p:sp>
        <p:nvSpPr>
          <p:cNvPr id="5" name="Espace réservé du contenu 3"/>
          <p:cNvSpPr txBox="1">
            <a:spLocks/>
          </p:cNvSpPr>
          <p:nvPr/>
        </p:nvSpPr>
        <p:spPr>
          <a:xfrm>
            <a:off x="267855" y="1017184"/>
            <a:ext cx="8690840" cy="1154506"/>
          </a:xfrm>
          <a:prstGeom prst="rect">
            <a:avLst/>
          </a:prstGeom>
        </p:spPr>
        <p:style>
          <a:lnRef idx="2">
            <a:schemeClr val="dk1"/>
          </a:lnRef>
          <a:fillRef idx="1">
            <a:schemeClr val="lt1"/>
          </a:fillRef>
          <a:effectRef idx="0">
            <a:schemeClr val="dk1"/>
          </a:effectRef>
          <a:fontRef idx="minor">
            <a:schemeClr val="dk1"/>
          </a:fontRef>
        </p:style>
        <p:txBody>
          <a:bodyPr>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None/>
            </a:pPr>
            <a:r>
              <a:rPr lang="fr-FR" sz="4000" dirty="0">
                <a:solidFill>
                  <a:schemeClr val="accent2"/>
                </a:solidFill>
                <a:latin typeface="Calibri" panose="020F0502020204030204" pitchFamily="34" charset="0"/>
              </a:rPr>
              <a:t>Les fondamentaux des cadres réglementaire et juridique / Les grandes orientations des politiques publiques et les liens avec les missions, les projets d'établissement, associatifs… / Les recommandations de bonnes pratiques (ANESM, HAS…)  / Les concepts relatifs à l'accompagnement des personnes à partir des ressources et les compétences : théories sur la réhabilitation… / Les théories sur la communication, sociologie de la famille et toute discipline en sciences humaines pouvant être utile à la compréhension de l'environnement et des enjeux dans le parcours / Les grandes thématiques liées au développement de l'usager : puberté, sexualité, scolarité, insertion professionnelle,  vieillissement, fin de vie… / Les aides financières pour le public accueilli / L'offre sur le territoire : les partenaires, le droit commun, les associations, l'éducation nationale, l'emploi… / Le droit des usagers et des familles / Les troubles psychiques et psychiatriques, les handicaps mentaux… : TED, autisme, schizophrénie, troubles </a:t>
            </a:r>
            <a:r>
              <a:rPr lang="fr-FR" sz="4000" dirty="0" err="1">
                <a:solidFill>
                  <a:schemeClr val="accent2"/>
                </a:solidFill>
                <a:latin typeface="Calibri" panose="020F0502020204030204" pitchFamily="34" charset="0"/>
              </a:rPr>
              <a:t>bi-polaires</a:t>
            </a:r>
            <a:r>
              <a:rPr lang="fr-FR" sz="4000" dirty="0">
                <a:solidFill>
                  <a:schemeClr val="accent2"/>
                </a:solidFill>
                <a:latin typeface="Calibri" panose="020F0502020204030204" pitchFamily="34" charset="0"/>
              </a:rPr>
              <a:t>, maladie d'Alzheimer… / Pathologies du vieillissement, les maladies neuro-dégénératives, les handicaps... :  étiologie, clinique, évolution, traitements… / La réglementation des professions de santé et leurs limites de compétences / L'impact du vieillissement des personnes handicapées / La théorie du développement du pouvoir d'agir</a:t>
            </a:r>
          </a:p>
          <a:p>
            <a:pPr marL="0" indent="0" algn="ctr">
              <a:spcBef>
                <a:spcPts val="0"/>
              </a:spcBef>
              <a:buNone/>
            </a:pPr>
            <a:endParaRPr lang="fr-FR" sz="1000" b="1" dirty="0"/>
          </a:p>
          <a:p>
            <a:pPr marL="0" indent="0" algn="ctr">
              <a:spcBef>
                <a:spcPts val="0"/>
              </a:spcBef>
              <a:buNone/>
            </a:pPr>
            <a:r>
              <a:rPr lang="fr-FR" sz="4800" b="1" dirty="0"/>
              <a:t>CONNAISSANCES</a:t>
            </a:r>
          </a:p>
        </p:txBody>
      </p:sp>
      <p:sp>
        <p:nvSpPr>
          <p:cNvPr id="7" name="Rectangle 6"/>
          <p:cNvSpPr/>
          <p:nvPr/>
        </p:nvSpPr>
        <p:spPr>
          <a:xfrm>
            <a:off x="6829045" y="1109751"/>
            <a:ext cx="2129650" cy="535531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1200" b="1" dirty="0">
                <a:solidFill>
                  <a:srgbClr val="000000"/>
                </a:solidFill>
                <a:latin typeface="Calibri" panose="020F0502020204030204" pitchFamily="34" charset="0"/>
              </a:rPr>
              <a:t>SAVOIRS PROCEDURAUX</a:t>
            </a:r>
          </a:p>
          <a:p>
            <a:r>
              <a:rPr lang="fr-FR" sz="1000" dirty="0">
                <a:solidFill>
                  <a:schemeClr val="accent2"/>
                </a:solidFill>
                <a:latin typeface="Calibri" panose="020F0502020204030204" pitchFamily="34" charset="0"/>
              </a:rPr>
              <a:t>Les missions et le projet de la structure / La prévention des troubles liés à l'immobilisation prolongée et au handicap physique / Les protocoles de soins et de surveillance spécifiques : respiratoire, chutes, risques de complications spécifiques / Les différents types de rééducation et leurs indications :  orthophonie, ergothérapie, psychomotricité, kinésithérapie / Le projet d'autonomie personnalisé intégré de chaque usager (éducatif, social et soin) et ses orientations concrètes / Les postures, les gestes d'urgence (dont Manœuvre de Heimlich) / Les procédures d'alerte </a:t>
            </a:r>
          </a:p>
          <a:p>
            <a:r>
              <a:rPr lang="fr-FR" sz="1000" dirty="0">
                <a:solidFill>
                  <a:schemeClr val="accent2"/>
                </a:solidFill>
                <a:latin typeface="Calibri" panose="020F0502020204030204" pitchFamily="34" charset="0"/>
              </a:rPr>
              <a:t>Les protocoles de surveillance nutritionnelle / Le dossier de l'usager (dans le respect du secret médical, professionnel) / Les modalités d'intervention des professionnels et des partenaires sur le territoire, à l'hôpital, interinstitutionnelles... (conventions) / Les différentes situations de recours aux ressources : équipes mobiles, soins palliatifs, </a:t>
            </a:r>
            <a:r>
              <a:rPr lang="fr-FR" sz="1000" dirty="0" err="1">
                <a:solidFill>
                  <a:schemeClr val="accent2"/>
                </a:solidFill>
                <a:latin typeface="Calibri" panose="020F0502020204030204" pitchFamily="34" charset="0"/>
              </a:rPr>
              <a:t>pyschiatrie</a:t>
            </a:r>
            <a:r>
              <a:rPr lang="fr-FR" sz="1000" dirty="0">
                <a:solidFill>
                  <a:schemeClr val="accent2"/>
                </a:solidFill>
                <a:latin typeface="Calibri" panose="020F0502020204030204" pitchFamily="34" charset="0"/>
              </a:rPr>
              <a:t>, droit commun... / Les différents outils d'évaluation et de bilan / Les règles d'hygiène, les protocoles qualité / Les projets d'accompagnement, étapes, objectifs, suivi et évaluation</a:t>
            </a:r>
          </a:p>
        </p:txBody>
      </p:sp>
      <p:sp>
        <p:nvSpPr>
          <p:cNvPr id="8" name="Rectangle 7"/>
          <p:cNvSpPr/>
          <p:nvPr/>
        </p:nvSpPr>
        <p:spPr>
          <a:xfrm>
            <a:off x="85060" y="2709480"/>
            <a:ext cx="2638658" cy="90486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1200" b="1" dirty="0"/>
              <a:t>SAVOIR-FAIRE</a:t>
            </a:r>
          </a:p>
          <a:p>
            <a:pPr algn="ctr"/>
            <a:r>
              <a:rPr lang="fr-FR" sz="1000" dirty="0">
                <a:solidFill>
                  <a:schemeClr val="accent2"/>
                </a:solidFill>
              </a:rPr>
              <a:t>Faire un lien entre le profil pathologique et les objectifs du projet personnalisé "intégré«  / Évaluer l'impact du diagnostic sur les familles et adapter le niveau de langage / Évaluer régulièrement l'autonomie en fonction de l'évolution pathologique/ Repérer toute modification de l'état de santé / Repérer tout changement de comportement qu'il soit perturbé, en voie de stabilisation ou de progression /Adapter sa prise en charge à la nature, au niveau et au handicap, éviter toute stimulation excessive / Gérer ses frustrations et accepter l'idée qu'il puisse ne pas y avoir de guérison possible  / Tenir compte des possibilités ou des limites de l'usager et le faire participer aux gestes de la vie quotidienne, aux soins… / Intégrer, dans le respect de ses souhaits et désirs, l'usager aux différentes animations proposées / Repérer les changements de comportements et les soumettre à l'analyse de l'équipe / Donner l'alerte en cas de situation de crise potentiellement dangereuse / Proposer une activité ponctuelle pour l'usager (aller prendre un café, courses…) / Élaborer un projet d'activités collectives, déterminer ses objectifs thérapeutiques et son budget / Coordonner les activités proposées à l'usager : avec la famille, l'équipe, les partenaires... / Favoriser une relation de collaboration avec le médecin traitant (s'il est en dehors de l'institution) / Maintenir les liens avec la structure d'origine, avec une structure ressource, avec la famille  / </a:t>
            </a:r>
            <a:r>
              <a:rPr lang="fr-FR" sz="1000" dirty="0" err="1">
                <a:solidFill>
                  <a:schemeClr val="accent2"/>
                </a:solidFill>
              </a:rPr>
              <a:t>epérer</a:t>
            </a:r>
            <a:r>
              <a:rPr lang="fr-FR" sz="1000" dirty="0">
                <a:solidFill>
                  <a:schemeClr val="accent2"/>
                </a:solidFill>
              </a:rPr>
              <a:t> les signes d'une situation de crise, l'anticiper ou la </a:t>
            </a:r>
            <a:r>
              <a:rPr lang="fr-FR" sz="1000" dirty="0" err="1">
                <a:solidFill>
                  <a:schemeClr val="accent2"/>
                </a:solidFill>
              </a:rPr>
              <a:t>désarmorcer</a:t>
            </a:r>
            <a:r>
              <a:rPr lang="fr-FR" sz="1000" dirty="0">
                <a:solidFill>
                  <a:schemeClr val="accent2"/>
                </a:solidFill>
              </a:rPr>
              <a:t> si possible / Mettre l'usager en sécurité sans négliger sa propre sécurité / Renforcer la participation active de la personne accompagnée, créer des liens pour favoriser son expression  / Adopter un posture réflexive, prendre du recul, se remettre en question et entendre d'autres approches de l'usager / Gérer l'inconnu et l'incertitude face à la personne, s'appuyer sur l'équipe / Accroître le champ des possibles pour l'usager : identifier les points d'appui et de ressources pour le maintien dans le milieu, dans l'environnement, la scolarisation, l'exercice d'un métier... / Se mettre dans une posture professionnelle d'accompagnement ponctuel à une étape du parcours et penser toujours insertion, maintien dans le milieu tenant compte des droits et souhaits de la personne si possible / Être en veille dans ses connaissances et sa pratique / Communiquer, consulter et coordonner... / Être dans une juste distance avec l'usager, sa famille, ses proches</a:t>
            </a:r>
          </a:p>
        </p:txBody>
      </p:sp>
      <p:sp>
        <p:nvSpPr>
          <p:cNvPr id="9" name="Rectangle 8"/>
          <p:cNvSpPr/>
          <p:nvPr/>
        </p:nvSpPr>
        <p:spPr>
          <a:xfrm>
            <a:off x="2914610" y="5880288"/>
            <a:ext cx="3666836" cy="243143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1200" b="1" dirty="0">
                <a:latin typeface="Calibri" panose="020F0502020204030204" pitchFamily="34" charset="0"/>
              </a:rPr>
              <a:t>EXPERIENCES</a:t>
            </a:r>
          </a:p>
          <a:p>
            <a:pPr algn="ctr"/>
            <a:r>
              <a:rPr lang="fr-FR" sz="1000" dirty="0">
                <a:solidFill>
                  <a:schemeClr val="accent2"/>
                </a:solidFill>
                <a:latin typeface="Calibri" panose="020F0502020204030204" pitchFamily="34" charset="0"/>
              </a:rPr>
              <a:t>Le vécu des familles, leur ressenti / La communication non-verbale / L'interprétation et le recueil des comportements de l'usager / L'interprétation collective des comportements de l'usager / </a:t>
            </a:r>
          </a:p>
          <a:p>
            <a:pPr algn="ctr"/>
            <a:r>
              <a:rPr lang="fr-FR" sz="1000" dirty="0">
                <a:solidFill>
                  <a:schemeClr val="accent2"/>
                </a:solidFill>
                <a:latin typeface="Calibri" panose="020F0502020204030204" pitchFamily="34" charset="0"/>
              </a:rPr>
              <a:t>Le repérage collectif des comportements à favoriser de la part de l'équipe / Les centres d'intérêts de l'usager pendant les soins et activités / Le niveau de satisfaction de l'usager par rapport à l'activité  proposée, l'adhésion / L'évolution de l'usager dans les activités proposées / Les ressources observées et "captées" chez la personne accompagnée ou ses limites / Les signes annonciateurs (prodromiques) de la crise / Les affinités entre usagers, ou les risques de conflit / L'évolution dans son autonomie (</a:t>
            </a:r>
            <a:r>
              <a:rPr lang="fr-FR" sz="1000" dirty="0" err="1">
                <a:solidFill>
                  <a:schemeClr val="accent2"/>
                </a:solidFill>
                <a:latin typeface="Calibri" panose="020F0502020204030204" pitchFamily="34" charset="0"/>
              </a:rPr>
              <a:t>porgression</a:t>
            </a:r>
            <a:r>
              <a:rPr lang="fr-FR" sz="1000" dirty="0">
                <a:solidFill>
                  <a:schemeClr val="accent2"/>
                </a:solidFill>
                <a:latin typeface="Calibri" panose="020F0502020204030204" pitchFamily="34" charset="0"/>
              </a:rPr>
              <a:t> ou perte) / Le consentement de l'usager, la douleur, le plaisir...   / Les signes cliniques en lien avec la pathologie </a:t>
            </a:r>
          </a:p>
          <a:p>
            <a:pPr algn="ctr"/>
            <a:endParaRPr lang="fr-FR" sz="1000" dirty="0">
              <a:solidFill>
                <a:schemeClr val="accent2"/>
              </a:solidFill>
              <a:latin typeface="Calibri" panose="020F0502020204030204" pitchFamily="34" charset="0"/>
            </a:endParaRPr>
          </a:p>
        </p:txBody>
      </p:sp>
      <p:sp>
        <p:nvSpPr>
          <p:cNvPr id="12" name="Titre 1">
            <a:extLst>
              <a:ext uri="{FF2B5EF4-FFF2-40B4-BE49-F238E27FC236}">
                <a16:creationId xmlns:a16="http://schemas.microsoft.com/office/drawing/2014/main" id="{C70EB230-94DB-4769-B3B3-C058760B2266}"/>
              </a:ext>
            </a:extLst>
          </p:cNvPr>
          <p:cNvSpPr txBox="1">
            <a:spLocks/>
          </p:cNvSpPr>
          <p:nvPr/>
        </p:nvSpPr>
        <p:spPr>
          <a:xfrm>
            <a:off x="628650" y="187570"/>
            <a:ext cx="7886700" cy="650874"/>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800" b="1" dirty="0"/>
              <a:t>Accompagner la personne dans toutes ses dimensions (santé, vie sociale)</a:t>
            </a:r>
            <a:endParaRPr lang="fr-FR" sz="1800" dirty="0"/>
          </a:p>
        </p:txBody>
      </p:sp>
      <p:sp>
        <p:nvSpPr>
          <p:cNvPr id="10" name="ZoneTexte 9">
            <a:extLst>
              <a:ext uri="{FF2B5EF4-FFF2-40B4-BE49-F238E27FC236}">
                <a16:creationId xmlns:a16="http://schemas.microsoft.com/office/drawing/2014/main" id="{2FB518C6-08D0-4D3D-996A-3994A5D1D703}"/>
              </a:ext>
            </a:extLst>
          </p:cNvPr>
          <p:cNvSpPr txBox="1"/>
          <p:nvPr/>
        </p:nvSpPr>
        <p:spPr>
          <a:xfrm>
            <a:off x="2214136" y="3579712"/>
            <a:ext cx="4614909" cy="1200329"/>
          </a:xfrm>
          <a:prstGeom prst="rect">
            <a:avLst/>
          </a:prstGeom>
          <a:solidFill>
            <a:schemeClr val="bg1"/>
          </a:solidFill>
        </p:spPr>
        <p:txBody>
          <a:bodyPr wrap="square" rtlCol="0">
            <a:spAutoFit/>
          </a:bodyPr>
          <a:lstStyle/>
          <a:p>
            <a:endParaRPr lang="fr-FR" dirty="0"/>
          </a:p>
          <a:p>
            <a:pPr algn="ctr"/>
            <a:r>
              <a:rPr lang="fr-FR" dirty="0"/>
              <a:t>Copier coller le graphique du fichier Excel.</a:t>
            </a:r>
          </a:p>
          <a:p>
            <a:pPr algn="ctr"/>
            <a:r>
              <a:rPr lang="fr-FR" dirty="0"/>
              <a:t>Garder que les items « A développer ».</a:t>
            </a:r>
          </a:p>
          <a:p>
            <a:endParaRPr lang="fr-FR" dirty="0"/>
          </a:p>
        </p:txBody>
      </p:sp>
    </p:spTree>
    <p:extLst>
      <p:ext uri="{BB962C8B-B14F-4D97-AF65-F5344CB8AC3E}">
        <p14:creationId xmlns:p14="http://schemas.microsoft.com/office/powerpoint/2010/main" val="31334297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7018" y="786629"/>
            <a:ext cx="8829964" cy="180049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fr-FR" sz="1000" dirty="0">
                <a:solidFill>
                  <a:schemeClr val="accent2"/>
                </a:solidFill>
                <a:latin typeface="Calibri" panose="020F0502020204030204" pitchFamily="34" charset="0"/>
              </a:rPr>
              <a:t>Les grandes orientations des politiques publiques et les liens avec  les missions, les projets, les droits des usagers, la citoyenneté… / Les aides financières au regard de la situation / L'offre sur le territoire : les partenaires, les professionnels, le droit commun, les associations, l'éducation nationale, le secteur et les acteurs clés de l'emploi… / Les fondamentaux des cadres réglementaire et juridique / Notions en économie de la santé et des enjeux / Les grandes thématiques liées au développement et aux périodes de vie de l'enfant à l'âge adulte et l'impact sur la scolarité, l'insertion professionnelle. / Les étapes de vie des personnes et leur choix de projet de vie :  l'adolescence, l'adulte, la personne vieillissante, la fin de vie / Les réseaux, l'offre sur le parcours de vie de la personne, l'entourage de la personne / Les recommandations de bonnes pratiques (ANESM, HAS…) : accompagnement, parcours, prévention des ruptures… / Les concepts relatifs à l'accompagnement des personnes prenant appui sur les ressources et les compétences : auto-efficacité, réhabilitation…/ Les services d'appui pour le maintien, l'inclusion à domicile : équipes relais, associations, professionnels libéraux… / Éléments de théorie sur la communication, la sociologie de la famille et toute discipline en sciences humaines pouvant être utile à la compréhension des situations particulières / Le concept de l'autodétermination / Les logiques de coopération</a:t>
            </a:r>
          </a:p>
          <a:p>
            <a:endParaRPr lang="fr-FR" sz="1000" dirty="0">
              <a:solidFill>
                <a:schemeClr val="accent2"/>
              </a:solidFill>
              <a:latin typeface="Calibri" panose="020F0502020204030204" pitchFamily="34" charset="0"/>
            </a:endParaRPr>
          </a:p>
          <a:p>
            <a:pPr algn="ctr"/>
            <a:r>
              <a:rPr lang="fr-FR" sz="1100" b="1" dirty="0">
                <a:solidFill>
                  <a:srgbClr val="000000"/>
                </a:solidFill>
                <a:latin typeface="Calibri" panose="020F0502020204030204" pitchFamily="34" charset="0"/>
              </a:rPr>
              <a:t>CONNAISSANCES</a:t>
            </a:r>
          </a:p>
        </p:txBody>
      </p:sp>
      <p:sp>
        <p:nvSpPr>
          <p:cNvPr id="7" name="Rectangle 6"/>
          <p:cNvSpPr/>
          <p:nvPr/>
        </p:nvSpPr>
        <p:spPr>
          <a:xfrm>
            <a:off x="132774" y="3240026"/>
            <a:ext cx="2048952" cy="1087990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1100" b="1" dirty="0">
                <a:solidFill>
                  <a:srgbClr val="000000"/>
                </a:solidFill>
                <a:latin typeface="Calibri" panose="020F0502020204030204" pitchFamily="34" charset="0"/>
              </a:rPr>
              <a:t>SAVOIR-FAIRE</a:t>
            </a:r>
          </a:p>
          <a:p>
            <a:pPr algn="ctr"/>
            <a:r>
              <a:rPr lang="fr-FR" sz="1000" dirty="0">
                <a:solidFill>
                  <a:schemeClr val="accent2"/>
                </a:solidFill>
                <a:latin typeface="Calibri" panose="020F0502020204030204" pitchFamily="34" charset="0"/>
              </a:rPr>
              <a:t>Mener des entretiens, entrer en relation adaptée avec la personne / Participer à l'analyse collective de l'évolution de l'usager pour proposer une nouvelle étape dans le parcours / </a:t>
            </a:r>
          </a:p>
          <a:p>
            <a:pPr algn="ctr"/>
            <a:r>
              <a:rPr lang="fr-FR" sz="1000" dirty="0">
                <a:solidFill>
                  <a:schemeClr val="accent2"/>
                </a:solidFill>
                <a:latin typeface="Calibri" panose="020F0502020204030204" pitchFamily="34" charset="0"/>
              </a:rPr>
              <a:t>Participer à la co-construction avec l'usager de son parcours selon ses choix et/ou centres d'intérêts / Anticiper et aider la personne, si possible, chaque fois que la situation se présente, à se projeter dans son parcours de vie / Recueillir et écouter les désirs de l'usager, les relayer… / Impliquer et/ou informer les proches dans une décision liée à la poursuite du parcours (selon ses compétences) / Transmettre aux interlocuteurs d'une structure extérieure les informations pertinentes (selon ses compétences) / Anticiper et organiser l'accueil dans une nouvelle structure / Participer à l'anticipation, l'organisation avec la personne ou les proches, la scolarisation, l'universitarisation, l'insertion professionnelle…  / Prévoir le retour de l'usager dans sa structure d'origine ou dans son environnement (dans le cadre d'une hospitalisation) / Prendre de la distance, du recul dans sa relation avec la personne / Accompagner (ou participer) la personne dans une étape de changement de structure ou au retour à domicile / Repérer, évaluer, transmettre toute information concernant les compétences et le comportement de la personne / Prendre appui sur l'équipe, travailler en pluridisciplinarité / Adapter l'information aux spécificités de la structure, des intervenants extérieurs... / Participer à l'accompagnement de la personne dans une étape de son parcours selon sa situation, son âge, sa pathologie / Aider la personne à se projeter, à faire du lien avec son projet / Contribuer et/ou participer au maintien de l'autonomie et/ou au développement de compétences / Communiquer, consulter et coordonner / Prendre en compte l'influence déterminante de l'environnement dans le développement de l'autodétermination / Favoriser les coopérations entre tous les acteurs / Organiser la concertation et prévoir les outils de coopération / Être dans une juste distance avec le professionnel</a:t>
            </a:r>
          </a:p>
          <a:p>
            <a:pPr algn="ctr"/>
            <a:endParaRPr lang="fr-FR" sz="1000" dirty="0">
              <a:solidFill>
                <a:schemeClr val="accent2"/>
              </a:solidFill>
              <a:latin typeface="Calibri" panose="020F0502020204030204" pitchFamily="34" charset="0"/>
            </a:endParaRPr>
          </a:p>
        </p:txBody>
      </p:sp>
      <p:graphicFrame>
        <p:nvGraphicFramePr>
          <p:cNvPr id="9" name="Graphique 8"/>
          <p:cNvGraphicFramePr>
            <a:graphicFrameLocks/>
          </p:cNvGraphicFramePr>
          <p:nvPr>
            <p:extLst>
              <p:ext uri="{D42A27DB-BD31-4B8C-83A1-F6EECF244321}">
                <p14:modId xmlns:p14="http://schemas.microsoft.com/office/powerpoint/2010/main" val="3509632853"/>
              </p:ext>
            </p:extLst>
          </p:nvPr>
        </p:nvGraphicFramePr>
        <p:xfrm>
          <a:off x="1574352" y="2092462"/>
          <a:ext cx="5700315" cy="3572005"/>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re 1">
            <a:extLst>
              <a:ext uri="{FF2B5EF4-FFF2-40B4-BE49-F238E27FC236}">
                <a16:creationId xmlns:a16="http://schemas.microsoft.com/office/drawing/2014/main" id="{9A76CFB2-64C1-448C-96F9-162F3902CF6F}"/>
              </a:ext>
            </a:extLst>
          </p:cNvPr>
          <p:cNvSpPr txBox="1">
            <a:spLocks/>
          </p:cNvSpPr>
          <p:nvPr/>
        </p:nvSpPr>
        <p:spPr>
          <a:xfrm>
            <a:off x="628650" y="152059"/>
            <a:ext cx="7886700" cy="655810"/>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200" b="1" dirty="0"/>
              <a:t>Contribuer à l’accompagnement de la personne au sein de la structure et/ou en dehors</a:t>
            </a:r>
            <a:endParaRPr lang="fr-FR" sz="2200" dirty="0"/>
          </a:p>
        </p:txBody>
      </p:sp>
      <p:sp>
        <p:nvSpPr>
          <p:cNvPr id="5" name="Rectangle 4"/>
          <p:cNvSpPr/>
          <p:nvPr/>
        </p:nvSpPr>
        <p:spPr>
          <a:xfrm>
            <a:off x="6193623" y="2932943"/>
            <a:ext cx="2831432" cy="473975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1200" b="1" dirty="0">
                <a:solidFill>
                  <a:srgbClr val="000000"/>
                </a:solidFill>
                <a:latin typeface="Calibri" panose="020F0502020204030204" pitchFamily="34" charset="0"/>
              </a:rPr>
              <a:t>SAVOIRS PROCEDURAUX</a:t>
            </a:r>
          </a:p>
          <a:p>
            <a:pPr algn="ctr"/>
            <a:r>
              <a:rPr lang="fr-FR" sz="1000" dirty="0">
                <a:solidFill>
                  <a:schemeClr val="accent2"/>
                </a:solidFill>
                <a:latin typeface="Calibri" panose="020F0502020204030204" pitchFamily="34" charset="0"/>
              </a:rPr>
              <a:t>Les différentes situations de recours aux ressources : équipes mobiles, soins palliatifs, psychiatrie, droit commun... / Le dossier de l'usager (dans le respect du secret médical, professionnel) / Les différents outils d'évaluation et de bilan de l'autonomie… / Le projet d'autonomie personnalisé intégré de chaque usager  (éducatif, social et soin) et ses orientations concrètes / Les étapes du projet, ses objectifs, son suivi et son évaluation :  protocoles, méthodes et outils spécifiques / Les documents et systèmes d'information partagés entre structures</a:t>
            </a:r>
          </a:p>
          <a:p>
            <a:pPr algn="ctr"/>
            <a:r>
              <a:rPr lang="fr-FR" sz="1000" dirty="0">
                <a:solidFill>
                  <a:schemeClr val="accent2"/>
                </a:solidFill>
                <a:latin typeface="Calibri" panose="020F0502020204030204" pitchFamily="34" charset="0"/>
              </a:rPr>
              <a:t>Les techniques de communication adaptées à la personne / Les conclusions et décisions collectives : équipe, proches, famille / Les techniques d'entretien et l'écoute active… / Les projets de parcours choisis par les personnes : pédagogiques, professionnels, de fin de carrière… / La formalisation du sens et des orientations des missions autour des parcours des personnes accompagnées : rôle, domaines d'intervention, limites / La formalisation du projet organisationnel et des dispositifs  de fonctionnement : interne, externe / Les modalités d'intervention des professionnels et des partenaires sur le territoire, à l'hôpital, interinstitutionnelles... (conventions...)/ La formalisation du partenariat</a:t>
            </a:r>
          </a:p>
          <a:p>
            <a:pPr algn="ctr"/>
            <a:endParaRPr lang="fr-FR" sz="1000" dirty="0">
              <a:solidFill>
                <a:schemeClr val="accent2"/>
              </a:solidFill>
              <a:latin typeface="Calibri" panose="020F0502020204030204" pitchFamily="34" charset="0"/>
            </a:endParaRPr>
          </a:p>
        </p:txBody>
      </p:sp>
      <p:sp>
        <p:nvSpPr>
          <p:cNvPr id="6" name="Rectangle 5"/>
          <p:cNvSpPr/>
          <p:nvPr/>
        </p:nvSpPr>
        <p:spPr>
          <a:xfrm>
            <a:off x="2496127" y="5571753"/>
            <a:ext cx="4151747" cy="196977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fr-FR" sz="1100" b="1" dirty="0">
                <a:solidFill>
                  <a:srgbClr val="000000"/>
                </a:solidFill>
                <a:latin typeface="Calibri" panose="020F0502020204030204" pitchFamily="34" charset="0"/>
              </a:rPr>
              <a:t>EXPERIENCES</a:t>
            </a:r>
          </a:p>
          <a:p>
            <a:pPr algn="ctr"/>
            <a:r>
              <a:rPr lang="fr-FR" sz="1000" dirty="0">
                <a:solidFill>
                  <a:schemeClr val="accent2"/>
                </a:solidFill>
                <a:latin typeface="Calibri" panose="020F0502020204030204" pitchFamily="34" charset="0"/>
              </a:rPr>
              <a:t>Le Les signes de progression ou les limites observés chez la personne / Les attentes et les désirs de la personne, ses capacités / Le potentiel de progression et les limites au quotidien / Le phénomène d'attachement relationnel / Le contact quotidien avec les familles / Le comportement de l'usager et de la famille face à une situation nouvelle </a:t>
            </a:r>
            <a:r>
              <a:rPr lang="fr-FR" sz="1000" dirty="0" err="1">
                <a:solidFill>
                  <a:schemeClr val="accent2"/>
                </a:solidFill>
                <a:latin typeface="Calibri" panose="020F0502020204030204" pitchFamily="34" charset="0"/>
              </a:rPr>
              <a:t>co-construite</a:t>
            </a:r>
            <a:r>
              <a:rPr lang="fr-FR" sz="1000" dirty="0">
                <a:solidFill>
                  <a:schemeClr val="accent2"/>
                </a:solidFill>
                <a:latin typeface="Calibri" panose="020F0502020204030204" pitchFamily="34" charset="0"/>
              </a:rPr>
              <a:t> avec l'équipe / La co-construction, l'adhésion ou refus de la personne / </a:t>
            </a:r>
          </a:p>
          <a:p>
            <a:pPr algn="ctr"/>
            <a:r>
              <a:rPr lang="fr-FR" sz="1000" dirty="0">
                <a:solidFill>
                  <a:schemeClr val="accent2"/>
                </a:solidFill>
                <a:latin typeface="Calibri" panose="020F0502020204030204" pitchFamily="34" charset="0"/>
              </a:rPr>
              <a:t>L'impact d'une décision d'orientation sur le comportement de l'usager / La fonction de professionnel de référent ou de personne ressource / Les liens entre les observations, l'accompagnement  et le projet de la personne / La conduite du changement</a:t>
            </a:r>
          </a:p>
          <a:p>
            <a:pPr algn="ctr"/>
            <a:endParaRPr lang="fr-FR" sz="1100" b="1" dirty="0">
              <a:solidFill>
                <a:srgbClr val="000000"/>
              </a:solidFill>
              <a:latin typeface="Calibri" panose="020F0502020204030204" pitchFamily="34" charset="0"/>
            </a:endParaRPr>
          </a:p>
        </p:txBody>
      </p:sp>
      <p:sp>
        <p:nvSpPr>
          <p:cNvPr id="8" name="ZoneTexte 7">
            <a:extLst>
              <a:ext uri="{FF2B5EF4-FFF2-40B4-BE49-F238E27FC236}">
                <a16:creationId xmlns:a16="http://schemas.microsoft.com/office/drawing/2014/main" id="{75B06CD3-C851-4E77-A46B-141BCFCDE169}"/>
              </a:ext>
            </a:extLst>
          </p:cNvPr>
          <p:cNvSpPr txBox="1"/>
          <p:nvPr/>
        </p:nvSpPr>
        <p:spPr>
          <a:xfrm>
            <a:off x="2214136" y="3579712"/>
            <a:ext cx="4614909" cy="1200329"/>
          </a:xfrm>
          <a:prstGeom prst="rect">
            <a:avLst/>
          </a:prstGeom>
          <a:solidFill>
            <a:schemeClr val="bg1"/>
          </a:solidFill>
        </p:spPr>
        <p:txBody>
          <a:bodyPr wrap="square" rtlCol="0">
            <a:spAutoFit/>
          </a:bodyPr>
          <a:lstStyle/>
          <a:p>
            <a:endParaRPr lang="fr-FR" dirty="0"/>
          </a:p>
          <a:p>
            <a:pPr algn="ctr"/>
            <a:r>
              <a:rPr lang="fr-FR" dirty="0"/>
              <a:t>Copier coller le graphique du fichier Excel.</a:t>
            </a:r>
          </a:p>
          <a:p>
            <a:pPr algn="ctr"/>
            <a:r>
              <a:rPr lang="fr-FR" dirty="0"/>
              <a:t>Garder que les items « A développer ».</a:t>
            </a:r>
          </a:p>
          <a:p>
            <a:endParaRPr lang="fr-FR" dirty="0"/>
          </a:p>
        </p:txBody>
      </p:sp>
    </p:spTree>
    <p:extLst>
      <p:ext uri="{BB962C8B-B14F-4D97-AF65-F5344CB8AC3E}">
        <p14:creationId xmlns:p14="http://schemas.microsoft.com/office/powerpoint/2010/main" val="24964952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88640"/>
            <a:ext cx="7886700" cy="729673"/>
          </a:xfrm>
          <a:prstGeom prst="roundRect">
            <a:avLst/>
          </a:prstGeo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fr-FR" dirty="0"/>
              <a:t>L’accompagnement idéal</a:t>
            </a:r>
            <a:endParaRPr lang="en-GB" dirty="0"/>
          </a:p>
        </p:txBody>
      </p:sp>
      <p:sp>
        <p:nvSpPr>
          <p:cNvPr id="3" name="Espace réservé du contenu 2"/>
          <p:cNvSpPr>
            <a:spLocks noGrp="1"/>
          </p:cNvSpPr>
          <p:nvPr>
            <p:ph sz="half" idx="1"/>
          </p:nvPr>
        </p:nvSpPr>
        <p:spPr>
          <a:xfrm>
            <a:off x="91440" y="1835664"/>
            <a:ext cx="4170214" cy="4757433"/>
          </a:xfrm>
        </p:spPr>
        <p:txBody>
          <a:bodyPr>
            <a:normAutofit/>
          </a:bodyPr>
          <a:lstStyle/>
          <a:p>
            <a:pPr marL="0" indent="0">
              <a:lnSpc>
                <a:spcPct val="107000"/>
              </a:lnSpc>
              <a:spcAft>
                <a:spcPts val="800"/>
              </a:spcAft>
              <a:buNone/>
            </a:pPr>
            <a:r>
              <a:rPr lang="fr-FR" sz="1800" dirty="0">
                <a:effectLst/>
                <a:latin typeface="Calibri" panose="020F0502020204030204" pitchFamily="34" charset="0"/>
                <a:ea typeface="Calibri" panose="020F0502020204030204" pitchFamily="34" charset="0"/>
                <a:cs typeface="Times New Roman" panose="02020603050405020304" pitchFamily="18" charset="0"/>
              </a:rPr>
              <a:t>Mettre des syllabus à partir des visions idéales des professionnels participant au diagnostic.</a:t>
            </a:r>
          </a:p>
          <a:p>
            <a:pPr marL="0" indent="0">
              <a:buNone/>
            </a:pPr>
            <a:endParaRPr lang="fr-FR" sz="2500" dirty="0">
              <a:solidFill>
                <a:prstClr val="black"/>
              </a:solidFill>
            </a:endParaRPr>
          </a:p>
        </p:txBody>
      </p:sp>
      <p:sp>
        <p:nvSpPr>
          <p:cNvPr id="5" name="Titre 4">
            <a:extLst>
              <a:ext uri="{FF2B5EF4-FFF2-40B4-BE49-F238E27FC236}">
                <a16:creationId xmlns:a16="http://schemas.microsoft.com/office/drawing/2014/main" id="{555DA0BD-47A2-4D7B-A9DB-6DD596F5AEBE}"/>
              </a:ext>
            </a:extLst>
          </p:cNvPr>
          <p:cNvSpPr txBox="1">
            <a:spLocks/>
          </p:cNvSpPr>
          <p:nvPr/>
        </p:nvSpPr>
        <p:spPr>
          <a:xfrm>
            <a:off x="91440" y="1074396"/>
            <a:ext cx="400304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75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sz="1400" b="1" dirty="0">
                <a:solidFill>
                  <a:schemeClr val="bg1"/>
                </a:solidFill>
              </a:rPr>
              <a:t>Participer à l'accueil multidisciplinaire de l'usager en relation avec ses proches</a:t>
            </a:r>
            <a:endParaRPr lang="fr-FR" sz="1400" dirty="0">
              <a:solidFill>
                <a:schemeClr val="bg1"/>
              </a:solidFill>
            </a:endParaRPr>
          </a:p>
        </p:txBody>
      </p:sp>
      <p:sp>
        <p:nvSpPr>
          <p:cNvPr id="6" name="Titre 1">
            <a:extLst>
              <a:ext uri="{FF2B5EF4-FFF2-40B4-BE49-F238E27FC236}">
                <a16:creationId xmlns:a16="http://schemas.microsoft.com/office/drawing/2014/main" id="{68F57365-5FAF-484F-8B3C-333C4A0F42C0}"/>
              </a:ext>
            </a:extLst>
          </p:cNvPr>
          <p:cNvSpPr txBox="1">
            <a:spLocks/>
          </p:cNvSpPr>
          <p:nvPr/>
        </p:nvSpPr>
        <p:spPr>
          <a:xfrm>
            <a:off x="4261654" y="1074396"/>
            <a:ext cx="3633004" cy="513470"/>
          </a:xfrm>
          <a:prstGeom prst="roundRect">
            <a:avLst/>
          </a:prstGeom>
          <a:solidFill>
            <a:schemeClr val="accent4">
              <a:lumMod val="40000"/>
              <a:lumOff val="60000"/>
            </a:schemeClr>
          </a:solidFill>
          <a:effectLst>
            <a:innerShdw blurRad="63500" dist="50800" dir="5400000">
              <a:prstClr val="black">
                <a:alpha val="50000"/>
              </a:prstClr>
            </a:innerShdw>
          </a:effectLst>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800" b="1" dirty="0"/>
              <a:t>Accompagner l'usager en intégrant l’ensemble des champs de la santé et de la vie sociale</a:t>
            </a:r>
            <a:endParaRPr lang="fr-FR" sz="1800" dirty="0"/>
          </a:p>
        </p:txBody>
      </p:sp>
      <p:sp>
        <p:nvSpPr>
          <p:cNvPr id="8" name="Espace réservé du contenu 7">
            <a:extLst>
              <a:ext uri="{FF2B5EF4-FFF2-40B4-BE49-F238E27FC236}">
                <a16:creationId xmlns:a16="http://schemas.microsoft.com/office/drawing/2014/main" id="{EE63DD21-33DA-4F32-AED3-08C007923521}"/>
              </a:ext>
            </a:extLst>
          </p:cNvPr>
          <p:cNvSpPr>
            <a:spLocks noGrp="1"/>
          </p:cNvSpPr>
          <p:nvPr>
            <p:ph sz="half" idx="2"/>
          </p:nvPr>
        </p:nvSpPr>
        <p:spPr>
          <a:xfrm>
            <a:off x="4261654" y="1609726"/>
            <a:ext cx="3886200" cy="1867900"/>
          </a:xfrm>
        </p:spPr>
        <p:txBody>
          <a:bodyPr>
            <a:normAutofit/>
          </a:bodyPr>
          <a:lstStyle/>
          <a:p>
            <a:pPr marL="0" indent="0">
              <a:buNone/>
            </a:pPr>
            <a:r>
              <a:rPr lang="fr-FR" sz="1800" dirty="0">
                <a:effectLst/>
                <a:latin typeface="Calibri" panose="020F0502020204030204" pitchFamily="34" charset="0"/>
                <a:ea typeface="Calibri" panose="020F0502020204030204" pitchFamily="34" charset="0"/>
                <a:cs typeface="Times New Roman" panose="02020603050405020304" pitchFamily="18" charset="0"/>
              </a:rPr>
              <a:t>Mettre des syllabus à partir des visions idéales des professionnels participant au diagnostic.</a:t>
            </a:r>
          </a:p>
          <a:p>
            <a:pPr marL="0" indent="0">
              <a:buNone/>
            </a:pPr>
            <a:endParaRPr lang="fr-FR" dirty="0"/>
          </a:p>
        </p:txBody>
      </p:sp>
      <p:sp>
        <p:nvSpPr>
          <p:cNvPr id="9" name="Titre 1">
            <a:extLst>
              <a:ext uri="{FF2B5EF4-FFF2-40B4-BE49-F238E27FC236}">
                <a16:creationId xmlns:a16="http://schemas.microsoft.com/office/drawing/2014/main" id="{4349A3DC-5A88-4058-83E9-7350511FF6E3}"/>
              </a:ext>
            </a:extLst>
          </p:cNvPr>
          <p:cNvSpPr txBox="1">
            <a:spLocks/>
          </p:cNvSpPr>
          <p:nvPr/>
        </p:nvSpPr>
        <p:spPr>
          <a:xfrm>
            <a:off x="4261654" y="3703564"/>
            <a:ext cx="3886200" cy="522996"/>
          </a:xfrm>
          <a:prstGeom prst="roundRect">
            <a:avLst/>
          </a:prstGeom>
          <a:solidFill>
            <a:schemeClr val="accent2">
              <a:lumMod val="40000"/>
              <a:lumOff val="60000"/>
            </a:schemeClr>
          </a:solidFill>
          <a:effectLst>
            <a:innerShdw blurRad="63500" dist="50800" dir="5400000">
              <a:prstClr val="black">
                <a:alpha val="50000"/>
              </a:prstClr>
            </a:innerShdw>
          </a:effectLst>
        </p:spPr>
        <p:txBody>
          <a:bodyPr vert="horz" lIns="91440" tIns="45720" rIns="91440" bIns="45720" rtlCol="0" anchor="ct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200" b="1" dirty="0"/>
              <a:t>Contribuer à l’accompagnement de l’usager au sein de la structure et/ou en dehors</a:t>
            </a:r>
            <a:endParaRPr lang="fr-FR" sz="2200" dirty="0"/>
          </a:p>
        </p:txBody>
      </p:sp>
      <p:sp>
        <p:nvSpPr>
          <p:cNvPr id="10" name="Espace réservé du contenu 7">
            <a:extLst>
              <a:ext uri="{FF2B5EF4-FFF2-40B4-BE49-F238E27FC236}">
                <a16:creationId xmlns:a16="http://schemas.microsoft.com/office/drawing/2014/main" id="{3E562CFE-2603-4DC7-A3F5-A81A4B6F738D}"/>
              </a:ext>
            </a:extLst>
          </p:cNvPr>
          <p:cNvSpPr txBox="1">
            <a:spLocks/>
          </p:cNvSpPr>
          <p:nvPr/>
        </p:nvSpPr>
        <p:spPr>
          <a:xfrm>
            <a:off x="4261654" y="4381246"/>
            <a:ext cx="3886200" cy="18679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fr-FR" sz="1800" dirty="0">
                <a:effectLst/>
                <a:latin typeface="Calibri" panose="020F0502020204030204" pitchFamily="34" charset="0"/>
                <a:ea typeface="Calibri" panose="020F0502020204030204" pitchFamily="34" charset="0"/>
                <a:cs typeface="Times New Roman" panose="02020603050405020304" pitchFamily="18" charset="0"/>
              </a:rPr>
              <a:t>Mettre des syllabus à partir des visions idéales des professionnels participant au diagnostic.</a:t>
            </a:r>
          </a:p>
          <a:p>
            <a:pPr marL="0" indent="0" algn="just">
              <a:lnSpc>
                <a:spcPct val="107000"/>
              </a:lnSpc>
              <a:spcAft>
                <a:spcPts val="800"/>
              </a:spcAft>
              <a:buNone/>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60402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3888" y="2661920"/>
            <a:ext cx="7886700" cy="1900556"/>
          </a:xfrm>
          <a:prstGeom prst="roundRect">
            <a:avLst/>
          </a:prstGeom>
        </p:spPr>
        <p:style>
          <a:lnRef idx="2">
            <a:schemeClr val="dk1"/>
          </a:lnRef>
          <a:fillRef idx="1">
            <a:schemeClr val="lt1"/>
          </a:fillRef>
          <a:effectRef idx="0">
            <a:schemeClr val="dk1"/>
          </a:effectRef>
          <a:fontRef idx="minor">
            <a:schemeClr val="dk1"/>
          </a:fontRef>
        </p:style>
        <p:txBody>
          <a:bodyPr>
            <a:normAutofit fontScale="90000"/>
          </a:bodyPr>
          <a:lstStyle/>
          <a:p>
            <a:r>
              <a:rPr lang="fr-FR" dirty="0"/>
              <a:t>Pistes pour le projet d’accompagnement</a:t>
            </a:r>
            <a:endParaRPr lang="en-GB" dirty="0"/>
          </a:p>
        </p:txBody>
      </p:sp>
      <p:sp>
        <p:nvSpPr>
          <p:cNvPr id="3" name="Espace réservé du texte 2"/>
          <p:cNvSpPr>
            <a:spLocks noGrp="1"/>
          </p:cNvSpPr>
          <p:nvPr>
            <p:ph type="body" idx="1"/>
          </p:nvPr>
        </p:nvSpPr>
        <p:spPr/>
        <p:txBody>
          <a:bodyPr/>
          <a:lstStyle/>
          <a:p>
            <a:endParaRPr lang="en-GB"/>
          </a:p>
        </p:txBody>
      </p:sp>
    </p:spTree>
    <p:extLst>
      <p:ext uri="{BB962C8B-B14F-4D97-AF65-F5344CB8AC3E}">
        <p14:creationId xmlns:p14="http://schemas.microsoft.com/office/powerpoint/2010/main" val="23712697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148978" y="1997320"/>
            <a:ext cx="8857861" cy="646986"/>
          </a:xfrm>
          <a:prstGeom prst="round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1600" b="1" u="sng" dirty="0"/>
              <a:t>Processus d’accompagnement</a:t>
            </a:r>
            <a:endParaRPr lang="fr-FR" sz="1600" dirty="0"/>
          </a:p>
          <a:p>
            <a:pPr algn="ctr"/>
            <a:r>
              <a:rPr lang="fr-FR" sz="1600" dirty="0"/>
              <a:t>Identifier des pistes d’accompagnement en fonction du diagnostic réalisé</a:t>
            </a:r>
          </a:p>
        </p:txBody>
      </p:sp>
      <p:sp>
        <p:nvSpPr>
          <p:cNvPr id="12" name="Titre 1">
            <a:extLst>
              <a:ext uri="{FF2B5EF4-FFF2-40B4-BE49-F238E27FC236}">
                <a16:creationId xmlns:a16="http://schemas.microsoft.com/office/drawing/2014/main" id="{D365EE37-6951-4B2F-A18A-F2EA07A3A7E2}"/>
              </a:ext>
            </a:extLst>
          </p:cNvPr>
          <p:cNvSpPr txBox="1">
            <a:spLocks/>
          </p:cNvSpPr>
          <p:nvPr/>
        </p:nvSpPr>
        <p:spPr>
          <a:xfrm>
            <a:off x="628650" y="188640"/>
            <a:ext cx="7886700" cy="729673"/>
          </a:xfrm>
          <a:prstGeom prst="round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fr-FR" dirty="0"/>
              <a:t>Des thèmes d’accompagnement recommandés</a:t>
            </a:r>
            <a:br>
              <a:rPr lang="fr-FR" dirty="0"/>
            </a:br>
            <a:r>
              <a:rPr lang="fr-FR" dirty="0"/>
              <a:t>pour des changements de pratiques</a:t>
            </a:r>
            <a:endParaRPr lang="en-GB" dirty="0"/>
          </a:p>
        </p:txBody>
      </p:sp>
    </p:spTree>
    <p:extLst>
      <p:ext uri="{BB962C8B-B14F-4D97-AF65-F5344CB8AC3E}">
        <p14:creationId xmlns:p14="http://schemas.microsoft.com/office/powerpoint/2010/main" val="3477347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94898" y="383568"/>
            <a:ext cx="8229600" cy="1005855"/>
          </a:xfrm>
          <a:prstGeom prst="roundRect">
            <a:avLst/>
          </a:prstGeom>
          <a:ln>
            <a:solidFill>
              <a:srgbClr val="777777"/>
            </a:solidFill>
          </a:ln>
        </p:spPr>
        <p:style>
          <a:lnRef idx="2">
            <a:schemeClr val="accent1"/>
          </a:lnRef>
          <a:fillRef idx="1">
            <a:schemeClr val="lt1"/>
          </a:fillRef>
          <a:effectRef idx="0">
            <a:schemeClr val="accent1"/>
          </a:effectRef>
          <a:fontRef idx="minor">
            <a:schemeClr val="dk1"/>
          </a:fontRef>
        </p:style>
        <p:txBody>
          <a:bodyPr/>
          <a:lstStyle/>
          <a:p>
            <a:r>
              <a:rPr lang="fr-FR" dirty="0"/>
              <a:t>Démarche d’accompagnement</a:t>
            </a:r>
          </a:p>
        </p:txBody>
      </p:sp>
      <p:graphicFrame>
        <p:nvGraphicFramePr>
          <p:cNvPr id="16" name="Diagramme 15"/>
          <p:cNvGraphicFramePr/>
          <p:nvPr>
            <p:extLst>
              <p:ext uri="{D42A27DB-BD31-4B8C-83A1-F6EECF244321}">
                <p14:modId xmlns:p14="http://schemas.microsoft.com/office/powerpoint/2010/main" val="3172000502"/>
              </p:ext>
            </p:extLst>
          </p:nvPr>
        </p:nvGraphicFramePr>
        <p:xfrm>
          <a:off x="1103784" y="809931"/>
          <a:ext cx="6936432"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Accolade ouvrante 16"/>
          <p:cNvSpPr/>
          <p:nvPr/>
        </p:nvSpPr>
        <p:spPr>
          <a:xfrm rot="16200000">
            <a:off x="2452095" y="2645381"/>
            <a:ext cx="792088" cy="3398561"/>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fr-FR" dirty="0"/>
          </a:p>
        </p:txBody>
      </p:sp>
      <p:sp>
        <p:nvSpPr>
          <p:cNvPr id="18" name="Accolade ouvrante 17"/>
          <p:cNvSpPr/>
          <p:nvPr/>
        </p:nvSpPr>
        <p:spPr>
          <a:xfrm rot="16200000">
            <a:off x="5963269" y="2593357"/>
            <a:ext cx="792088" cy="3499224"/>
          </a:xfrm>
          <a:prstGeom prst="lef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fr-FR" dirty="0"/>
          </a:p>
        </p:txBody>
      </p:sp>
      <p:sp>
        <p:nvSpPr>
          <p:cNvPr id="20" name="ZoneTexte 19"/>
          <p:cNvSpPr txBox="1"/>
          <p:nvPr/>
        </p:nvSpPr>
        <p:spPr>
          <a:xfrm>
            <a:off x="4609701" y="4802845"/>
            <a:ext cx="3499224" cy="510778"/>
          </a:xfrm>
          <a:prstGeom prst="round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fr-FR" sz="2400" b="1" dirty="0"/>
              <a:t>5 jours en structure</a:t>
            </a:r>
          </a:p>
        </p:txBody>
      </p:sp>
      <p:sp>
        <p:nvSpPr>
          <p:cNvPr id="21" name="ZoneTexte 20"/>
          <p:cNvSpPr txBox="1"/>
          <p:nvPr/>
        </p:nvSpPr>
        <p:spPr>
          <a:xfrm>
            <a:off x="1148856" y="4802845"/>
            <a:ext cx="3398564" cy="510778"/>
          </a:xfrm>
          <a:prstGeom prst="round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sz="2400" b="1" dirty="0"/>
              <a:t>3 jours en structure</a:t>
            </a:r>
          </a:p>
        </p:txBody>
      </p:sp>
      <p:sp>
        <p:nvSpPr>
          <p:cNvPr id="2" name="Espace réservé du numéro de diapositive 1"/>
          <p:cNvSpPr>
            <a:spLocks noGrp="1"/>
          </p:cNvSpPr>
          <p:nvPr>
            <p:ph type="sldNum" sz="quarter" idx="12"/>
          </p:nvPr>
        </p:nvSpPr>
        <p:spPr>
          <a:xfrm>
            <a:off x="6457950" y="5537482"/>
            <a:ext cx="2057400" cy="365125"/>
          </a:xfrm>
        </p:spPr>
        <p:txBody>
          <a:bodyPr/>
          <a:lstStyle/>
          <a:p>
            <a:fld id="{8522EC9A-994F-437E-9F47-DB8BE9158E8B}" type="slidenum">
              <a:rPr lang="fr-FR" smtClean="0"/>
              <a:t>4</a:t>
            </a:fld>
            <a:endParaRPr lang="fr-FR" dirty="0"/>
          </a:p>
        </p:txBody>
      </p:sp>
    </p:spTree>
    <p:extLst>
      <p:ext uri="{BB962C8B-B14F-4D97-AF65-F5344CB8AC3E}">
        <p14:creationId xmlns:p14="http://schemas.microsoft.com/office/powerpoint/2010/main" val="1940507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3888" y="3293616"/>
            <a:ext cx="7886700" cy="1268860"/>
          </a:xfrm>
          <a:prstGeom prst="round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p>
            <a:pPr algn="ctr"/>
            <a:r>
              <a:rPr lang="fr-FR" dirty="0">
                <a:solidFill>
                  <a:schemeClr val="dk1"/>
                </a:solidFill>
                <a:latin typeface="+mn-lt"/>
                <a:ea typeface="+mn-ea"/>
                <a:cs typeface="+mn-cs"/>
              </a:rPr>
              <a:t>Etat des lieux</a:t>
            </a:r>
            <a:endParaRPr lang="en-GB" dirty="0">
              <a:solidFill>
                <a:schemeClr val="dk1"/>
              </a:solidFill>
              <a:latin typeface="+mn-lt"/>
              <a:ea typeface="+mn-ea"/>
              <a:cs typeface="+mn-cs"/>
            </a:endParaRPr>
          </a:p>
        </p:txBody>
      </p:sp>
      <p:sp>
        <p:nvSpPr>
          <p:cNvPr id="3" name="Espace réservé du texte 2"/>
          <p:cNvSpPr>
            <a:spLocks noGrp="1"/>
          </p:cNvSpPr>
          <p:nvPr>
            <p:ph type="body" idx="1"/>
          </p:nvPr>
        </p:nvSpPr>
        <p:spPr/>
        <p:txBody>
          <a:bodyPr>
            <a:normAutofit fontScale="92500" lnSpcReduction="20000"/>
          </a:bodyPr>
          <a:lstStyle/>
          <a:p>
            <a:pPr algn="ctr"/>
            <a:r>
              <a:rPr lang="fr-FR" dirty="0"/>
              <a:t>Au regard du référentiel </a:t>
            </a:r>
          </a:p>
          <a:p>
            <a:r>
              <a:rPr lang="fr-FR" dirty="0"/>
              <a:t>« Activités et compétences autour du parcours de vie de l'usager : personnes âgées, personnes handicapées, personnes souffrant de maladie chronique » </a:t>
            </a:r>
          </a:p>
          <a:p>
            <a:r>
              <a:rPr lang="fr-FR" sz="1600" dirty="0"/>
              <a:t>(2020)</a:t>
            </a:r>
            <a:endParaRPr lang="en-GB" sz="1600" dirty="0"/>
          </a:p>
        </p:txBody>
      </p:sp>
    </p:spTree>
    <p:extLst>
      <p:ext uri="{BB962C8B-B14F-4D97-AF65-F5344CB8AC3E}">
        <p14:creationId xmlns:p14="http://schemas.microsoft.com/office/powerpoint/2010/main" val="4009525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4"/>
          <p:cNvSpPr txBox="1">
            <a:spLocks/>
          </p:cNvSpPr>
          <p:nvPr/>
        </p:nvSpPr>
        <p:spPr>
          <a:xfrm>
            <a:off x="628650" y="182838"/>
            <a:ext cx="788670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b="1" dirty="0">
                <a:solidFill>
                  <a:schemeClr val="bg1"/>
                </a:solidFill>
              </a:rPr>
              <a:t>Participer à l'accueil multidisciplinaire de l'usager en relation avec ses proches</a:t>
            </a:r>
            <a:endParaRPr lang="fr-FR" dirty="0">
              <a:solidFill>
                <a:schemeClr val="bg1"/>
              </a:solidFill>
            </a:endParaRPr>
          </a:p>
        </p:txBody>
      </p:sp>
      <p:graphicFrame>
        <p:nvGraphicFramePr>
          <p:cNvPr id="13" name="Espace réservé du contenu 6">
            <a:extLst>
              <a:ext uri="{FF2B5EF4-FFF2-40B4-BE49-F238E27FC236}">
                <a16:creationId xmlns:a16="http://schemas.microsoft.com/office/drawing/2014/main" id="{B6EEB40E-5362-4750-A0D4-736E2535380B}"/>
              </a:ext>
            </a:extLst>
          </p:cNvPr>
          <p:cNvGraphicFramePr>
            <a:graphicFrameLocks noGrp="1"/>
          </p:cNvGraphicFramePr>
          <p:nvPr>
            <p:ph idx="1"/>
            <p:extLst>
              <p:ext uri="{D42A27DB-BD31-4B8C-83A1-F6EECF244321}">
                <p14:modId xmlns:p14="http://schemas.microsoft.com/office/powerpoint/2010/main" val="410664827"/>
              </p:ext>
            </p:extLst>
          </p:nvPr>
        </p:nvGraphicFramePr>
        <p:xfrm>
          <a:off x="97655" y="1473693"/>
          <a:ext cx="8948691" cy="4721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5364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4"/>
          <p:cNvSpPr txBox="1">
            <a:spLocks/>
          </p:cNvSpPr>
          <p:nvPr/>
        </p:nvSpPr>
        <p:spPr>
          <a:xfrm>
            <a:off x="628650" y="182838"/>
            <a:ext cx="788670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b="1" dirty="0">
                <a:solidFill>
                  <a:schemeClr val="bg1"/>
                </a:solidFill>
              </a:rPr>
              <a:t>Participer à l'accueil multidisciplinaire de l'usager en relation avec ses proches</a:t>
            </a:r>
            <a:endParaRPr lang="fr-FR" dirty="0">
              <a:solidFill>
                <a:schemeClr val="bg1"/>
              </a:solidFill>
            </a:endParaRPr>
          </a:p>
        </p:txBody>
      </p:sp>
      <p:sp>
        <p:nvSpPr>
          <p:cNvPr id="2" name="Nuage 1">
            <a:extLst>
              <a:ext uri="{FF2B5EF4-FFF2-40B4-BE49-F238E27FC236}">
                <a16:creationId xmlns:a16="http://schemas.microsoft.com/office/drawing/2014/main" id="{DD2C8E7C-651B-4841-BC15-096B47956A9E}"/>
              </a:ext>
            </a:extLst>
          </p:cNvPr>
          <p:cNvSpPr/>
          <p:nvPr/>
        </p:nvSpPr>
        <p:spPr>
          <a:xfrm>
            <a:off x="17930" y="1818349"/>
            <a:ext cx="2626659" cy="99508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Copier le graphique du fichier </a:t>
            </a:r>
            <a:r>
              <a:rPr lang="fr-FR" dirty="0" err="1"/>
              <a:t>excel</a:t>
            </a:r>
            <a:endParaRPr lang="fr-FR" dirty="0"/>
          </a:p>
        </p:txBody>
      </p:sp>
      <p:graphicFrame>
        <p:nvGraphicFramePr>
          <p:cNvPr id="11" name="Espace réservé du contenu 10">
            <a:extLst>
              <a:ext uri="{FF2B5EF4-FFF2-40B4-BE49-F238E27FC236}">
                <a16:creationId xmlns:a16="http://schemas.microsoft.com/office/drawing/2014/main" id="{00000000-0008-0000-0400-000002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51189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4"/>
          <p:cNvSpPr txBox="1">
            <a:spLocks/>
          </p:cNvSpPr>
          <p:nvPr/>
        </p:nvSpPr>
        <p:spPr>
          <a:xfrm>
            <a:off x="628650" y="182838"/>
            <a:ext cx="788670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b="1">
                <a:solidFill>
                  <a:schemeClr val="bg1"/>
                </a:solidFill>
              </a:rPr>
              <a:t>Participer à l'accueil multidisciplinaire de l'usager en relation avec ses proches</a:t>
            </a:r>
            <a:endParaRPr lang="fr-FR" dirty="0">
              <a:solidFill>
                <a:schemeClr val="bg1"/>
              </a:solidFill>
            </a:endParaRPr>
          </a:p>
        </p:txBody>
      </p:sp>
      <p:graphicFrame>
        <p:nvGraphicFramePr>
          <p:cNvPr id="13" name="Espace réservé du contenu 12">
            <a:extLst>
              <a:ext uri="{FF2B5EF4-FFF2-40B4-BE49-F238E27FC236}">
                <a16:creationId xmlns:a16="http://schemas.microsoft.com/office/drawing/2014/main" id="{00000000-0008-0000-0400-000007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04776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4"/>
          <p:cNvSpPr txBox="1">
            <a:spLocks/>
          </p:cNvSpPr>
          <p:nvPr/>
        </p:nvSpPr>
        <p:spPr>
          <a:xfrm>
            <a:off x="628650" y="182838"/>
            <a:ext cx="7886700" cy="650874"/>
          </a:xfrm>
          <a:prstGeom prst="roundRect">
            <a:avLst/>
          </a:prstGeom>
          <a:solidFill>
            <a:srgbClr val="7030A0"/>
          </a:solidFill>
          <a:effectLst>
            <a:innerShdw blurRad="63500" dist="50800" dir="5400000">
              <a:prstClr val="black">
                <a:alpha val="50000"/>
              </a:prstClr>
            </a:innerShdw>
          </a:effectLst>
        </p:spPr>
        <p:txBody>
          <a:bodyPr vert="horz" lIns="91440" tIns="45720" rIns="91440" bIns="45720" rtlCol="0" anchor="ctr">
            <a:normAutofit fontScale="90000" lnSpcReduction="20000"/>
          </a:bodyPr>
          <a:lstStyle>
            <a:lvl1pPr algn="ctr" defTabSz="914400" rtl="0" eaLnBrk="1" latinLnBrk="0" hangingPunct="1">
              <a:lnSpc>
                <a:spcPct val="90000"/>
              </a:lnSpc>
              <a:spcBef>
                <a:spcPct val="0"/>
              </a:spcBef>
              <a:buNone/>
              <a:defRPr sz="2400" kern="1200">
                <a:solidFill>
                  <a:schemeClr val="tx1"/>
                </a:solidFill>
                <a:latin typeface="+mj-lt"/>
                <a:ea typeface="+mj-ea"/>
                <a:cs typeface="+mj-cs"/>
              </a:defRPr>
            </a:lvl1pPr>
          </a:lstStyle>
          <a:p>
            <a:r>
              <a:rPr lang="fr-FR" b="1">
                <a:solidFill>
                  <a:schemeClr val="bg1"/>
                </a:solidFill>
              </a:rPr>
              <a:t>Participer à l'accueil multidisciplinaire de l'usager en relation avec ses proches</a:t>
            </a:r>
            <a:endParaRPr lang="fr-FR" dirty="0">
              <a:solidFill>
                <a:schemeClr val="bg1"/>
              </a:solidFill>
            </a:endParaRPr>
          </a:p>
        </p:txBody>
      </p:sp>
      <p:graphicFrame>
        <p:nvGraphicFramePr>
          <p:cNvPr id="13" name="Espace réservé du contenu 12">
            <a:extLst>
              <a:ext uri="{FF2B5EF4-FFF2-40B4-BE49-F238E27FC236}">
                <a16:creationId xmlns:a16="http://schemas.microsoft.com/office/drawing/2014/main" id="{00000000-0008-0000-0400-000006000000}"/>
              </a:ext>
            </a:extLst>
          </p:cNvPr>
          <p:cNvGraphicFramePr>
            <a:graphicFrameLocks noGrp="1"/>
          </p:cNvGraphicFramePr>
          <p:nvPr>
            <p:ph idx="1"/>
          </p:nvPr>
        </p:nvGraphicFramePr>
        <p:xfrm>
          <a:off x="628650" y="1825625"/>
          <a:ext cx="78867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0564207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5827</Words>
  <Application>Microsoft Office PowerPoint</Application>
  <PresentationFormat>Affichage à l'écran (4:3)</PresentationFormat>
  <Paragraphs>282</Paragraphs>
  <Slides>35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35</vt:i4>
      </vt:variant>
    </vt:vector>
  </HeadingPairs>
  <TitlesOfParts>
    <vt:vector size="39" baseType="lpstr">
      <vt:lpstr>Arial</vt:lpstr>
      <vt:lpstr>Calibri</vt:lpstr>
      <vt:lpstr>Calibri Light</vt:lpstr>
      <vt:lpstr>Thème Office</vt:lpstr>
      <vt:lpstr>démarche d’accompagnement des pratiques professionnelles au regard du public accueilli dans le secteur médico-social</vt:lpstr>
      <vt:lpstr>RESTITUTION - ETATS DES LIEUX</vt:lpstr>
      <vt:lpstr>Organisation du dispositif</vt:lpstr>
      <vt:lpstr>Démarche d’accompagnement</vt:lpstr>
      <vt:lpstr>Etat des lieux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Accompagner la personne dans toutes ses dimensions  (santé et vie sociale)</vt:lpstr>
      <vt:lpstr>Accompagner la personne dans toutes ses dimensions  (santé et vie sociale)</vt:lpstr>
      <vt:lpstr>Présentation PowerPoint</vt:lpstr>
      <vt:lpstr>Présentation PowerPoint</vt:lpstr>
      <vt:lpstr>Présentation PowerPoint</vt:lpstr>
      <vt:lpstr>Présentation PowerPoint</vt:lpstr>
      <vt:lpstr>Présentation PowerPoint</vt:lpstr>
      <vt:lpstr>Accompagner l'usager en intégrant l’ensemble des champs de la santé et de la vie sociale</vt:lpstr>
      <vt:lpstr>Contribuer à l’accompagnement de l’usager au sein de la structure et/ou en dehors</vt:lpstr>
      <vt:lpstr>Contribuer à l’accompagnement de l’usager au sein de la structure et/ou en dehors</vt:lpstr>
      <vt:lpstr>Contribuer à l’accompagnement de l’usager au sein de la structure et/ou en dehors</vt:lpstr>
      <vt:lpstr>Contribuer à l’accompagnement de l’usager au sein de la structure et/ou en dehors</vt:lpstr>
      <vt:lpstr>Contribuer à l’accompagnement de l’usager au sein de la structure et/ou en dehors</vt:lpstr>
      <vt:lpstr>Contribuer à l’accompagnement de l’usager au sein de la structure et/ou en dehors</vt:lpstr>
      <vt:lpstr>Contribuer à l’accompagnement de l’usager au sein de la structure et/ou en dehors</vt:lpstr>
      <vt:lpstr>Contribuer à l’accompagnement de l’usager au sein de la structure et/ou en dehors</vt:lpstr>
      <vt:lpstr>Présentation PowerPoint</vt:lpstr>
      <vt:lpstr>Présentation PowerPoint</vt:lpstr>
      <vt:lpstr>Présentation PowerPoint</vt:lpstr>
      <vt:lpstr>L’accompagnement idéal</vt:lpstr>
      <vt:lpstr>Pistes pour le projet d’accompagnement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Laurent VIALETTE</dc:creator>
  <cp:lastModifiedBy>Agnès CASADO</cp:lastModifiedBy>
  <cp:revision>38</cp:revision>
  <dcterms:created xsi:type="dcterms:W3CDTF">2018-11-27T20:24:31Z</dcterms:created>
  <dcterms:modified xsi:type="dcterms:W3CDTF">2025-09-01T08:48:46Z</dcterms:modified>
</cp:coreProperties>
</file>